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76" r:id="rId5"/>
    <p:sldId id="264" r:id="rId6"/>
    <p:sldId id="281" r:id="rId7"/>
    <p:sldId id="271" r:id="rId8"/>
    <p:sldId id="279" r:id="rId9"/>
    <p:sldId id="284" r:id="rId10"/>
    <p:sldId id="273" r:id="rId11"/>
    <p:sldId id="274" r:id="rId12"/>
    <p:sldId id="283" r:id="rId13"/>
    <p:sldId id="265" r:id="rId14"/>
    <p:sldId id="268" r:id="rId15"/>
    <p:sldId id="275" r:id="rId16"/>
    <p:sldId id="267" r:id="rId17"/>
  </p:sldIdLst>
  <p:sldSz cx="18288000" cy="10287000"/>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DM Sans" pitchFamily="2" charset="0"/>
      <p:regular r:id="rId23"/>
      <p:bold r:id="rId24"/>
      <p:italic r:id="rId25"/>
      <p:boldItalic r:id="rId26"/>
    </p:embeddedFont>
    <p:embeddedFont>
      <p:font typeface="Oswald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angoon_University"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en.wikipedia.org/wiki/Soviet_Un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40901E-8ED3-A6AE-095B-AD0B589C0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145" y="1180161"/>
            <a:ext cx="8490922" cy="4204965"/>
          </a:xfrm>
          <a:prstGeom prst="rect">
            <a:avLst/>
          </a:prstGeom>
        </p:spPr>
      </p:pic>
      <p:sp>
        <p:nvSpPr>
          <p:cNvPr id="2" name="TextBox 2"/>
          <p:cNvSpPr txBox="1"/>
          <p:nvPr/>
        </p:nvSpPr>
        <p:spPr>
          <a:xfrm>
            <a:off x="1001994" y="2462546"/>
            <a:ext cx="7848601" cy="1640193"/>
          </a:xfrm>
          <a:prstGeom prst="rect">
            <a:avLst/>
          </a:prstGeom>
        </p:spPr>
        <p:txBody>
          <a:bodyPr wrap="square" lIns="0" tIns="0" rIns="0" bIns="0" rtlCol="0" anchor="t">
            <a:spAutoFit/>
          </a:bodyPr>
          <a:lstStyle/>
          <a:p>
            <a:pPr>
              <a:lnSpc>
                <a:spcPts val="13948"/>
              </a:lnSpc>
            </a:pPr>
            <a:r>
              <a:rPr lang="en-US" sz="10107" spc="990" dirty="0">
                <a:solidFill>
                  <a:srgbClr val="FFFFFF"/>
                </a:solidFill>
                <a:latin typeface="Oswald Bold"/>
              </a:rPr>
              <a:t>RIT-YIT-YTU</a:t>
            </a:r>
          </a:p>
        </p:txBody>
      </p:sp>
      <p:sp>
        <p:nvSpPr>
          <p:cNvPr id="3" name="Freeform 3"/>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3"/>
            <a:stretch>
              <a:fillRect t="-17471" b="-17471"/>
            </a:stretch>
          </a:blipFill>
        </p:spPr>
      </p:sp>
      <p:sp>
        <p:nvSpPr>
          <p:cNvPr id="4" name="TextBox 4"/>
          <p:cNvSpPr txBox="1"/>
          <p:nvPr/>
        </p:nvSpPr>
        <p:spPr>
          <a:xfrm>
            <a:off x="1344894" y="4294448"/>
            <a:ext cx="7162799" cy="923330"/>
          </a:xfrm>
          <a:prstGeom prst="rect">
            <a:avLst/>
          </a:prstGeom>
        </p:spPr>
        <p:txBody>
          <a:bodyPr wrap="square" lIns="0" tIns="0" rIns="0" bIns="0" rtlCol="0" anchor="t">
            <a:spAutoFit/>
          </a:bodyPr>
          <a:lstStyle/>
          <a:p>
            <a:pPr algn="r"/>
            <a:r>
              <a:rPr lang="en-US" sz="2000" b="1" spc="284" dirty="0">
                <a:solidFill>
                  <a:srgbClr val="F5FFF5"/>
                </a:solidFill>
                <a:latin typeface="DM Sans"/>
              </a:rPr>
              <a:t>Rangoon Institute of Technology</a:t>
            </a:r>
          </a:p>
          <a:p>
            <a:pPr algn="r"/>
            <a:r>
              <a:rPr lang="en-US" sz="2000" b="1" spc="284" dirty="0">
                <a:solidFill>
                  <a:srgbClr val="F5FFF5"/>
                </a:solidFill>
                <a:latin typeface="DM Sans"/>
              </a:rPr>
              <a:t>Yangon Institute of Technology</a:t>
            </a:r>
          </a:p>
          <a:p>
            <a:pPr algn="r"/>
            <a:r>
              <a:rPr lang="en-US" sz="2000" b="1" spc="284" dirty="0">
                <a:solidFill>
                  <a:srgbClr val="F5FFF5"/>
                </a:solidFill>
                <a:latin typeface="DM Sans"/>
              </a:rPr>
              <a:t>Yangon Technological University</a:t>
            </a:r>
          </a:p>
        </p:txBody>
      </p:sp>
      <p:sp>
        <p:nvSpPr>
          <p:cNvPr id="5" name="TextBox 4">
            <a:extLst>
              <a:ext uri="{FF2B5EF4-FFF2-40B4-BE49-F238E27FC236}">
                <a16:creationId xmlns:a16="http://schemas.microsoft.com/office/drawing/2014/main" id="{7F26F28F-65A9-3EA4-7AE3-9C21810029BA}"/>
              </a:ext>
            </a:extLst>
          </p:cNvPr>
          <p:cNvSpPr txBox="1"/>
          <p:nvPr/>
        </p:nvSpPr>
        <p:spPr>
          <a:xfrm>
            <a:off x="11422494" y="6307476"/>
            <a:ext cx="6198573" cy="2215991"/>
          </a:xfrm>
          <a:prstGeom prst="rect">
            <a:avLst/>
          </a:prstGeom>
        </p:spPr>
        <p:txBody>
          <a:bodyPr wrap="square" lIns="0" tIns="0" rIns="0" bIns="0" rtlCol="0" anchor="t">
            <a:spAutoFit/>
          </a:bodyPr>
          <a:lstStyle/>
          <a:p>
            <a:pPr algn="r"/>
            <a:r>
              <a:rPr lang="en-US" sz="2400" b="1" spc="284" dirty="0">
                <a:solidFill>
                  <a:srgbClr val="F5FFF5"/>
                </a:solidFill>
                <a:latin typeface="DM Sans"/>
              </a:rPr>
              <a:t>Presented by GROUP-4</a:t>
            </a:r>
          </a:p>
          <a:p>
            <a:pPr algn="r"/>
            <a:r>
              <a:rPr lang="en-US" sz="2400" b="1" spc="284" dirty="0">
                <a:solidFill>
                  <a:srgbClr val="F5FFF5"/>
                </a:solidFill>
                <a:latin typeface="DM Sans"/>
              </a:rPr>
              <a:t>	</a:t>
            </a:r>
          </a:p>
          <a:p>
            <a:pPr algn="r"/>
            <a:r>
              <a:rPr lang="en-US" sz="2400" b="1" spc="284" dirty="0">
                <a:solidFill>
                  <a:srgbClr val="F5FFF5"/>
                </a:solidFill>
                <a:latin typeface="DM Sans"/>
              </a:rPr>
              <a:t>Aung Zaw Oo</a:t>
            </a:r>
          </a:p>
          <a:p>
            <a:pPr algn="r"/>
            <a:r>
              <a:rPr lang="en-US" sz="2400" b="1" spc="284" dirty="0">
                <a:solidFill>
                  <a:srgbClr val="F5FFF5"/>
                </a:solidFill>
                <a:latin typeface="DM Sans"/>
              </a:rPr>
              <a:t>	Nga Sai</a:t>
            </a:r>
          </a:p>
          <a:p>
            <a:pPr algn="r"/>
            <a:r>
              <a:rPr lang="en-US" sz="2400" b="1" spc="284" dirty="0">
                <a:solidFill>
                  <a:srgbClr val="F5FFF5"/>
                </a:solidFill>
                <a:latin typeface="DM Sans"/>
              </a:rPr>
              <a:t>	Emerald</a:t>
            </a:r>
          </a:p>
          <a:p>
            <a:pPr algn="r"/>
            <a:endParaRPr lang="en-US" sz="2400" b="1" spc="284" dirty="0">
              <a:solidFill>
                <a:srgbClr val="F5FFF5"/>
              </a:solidFill>
              <a:latin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9" name="Picture 8">
            <a:extLst>
              <a:ext uri="{FF2B5EF4-FFF2-40B4-BE49-F238E27FC236}">
                <a16:creationId xmlns:a16="http://schemas.microsoft.com/office/drawing/2014/main" id="{B32618B5-156E-B67E-9EA4-E8E430016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883" y="2113523"/>
            <a:ext cx="7642753" cy="5492389"/>
          </a:xfrm>
          <a:prstGeom prst="rect">
            <a:avLst/>
          </a:prstGeom>
        </p:spPr>
      </p:pic>
      <p:sp>
        <p:nvSpPr>
          <p:cNvPr id="10" name="TextBox 9">
            <a:extLst>
              <a:ext uri="{FF2B5EF4-FFF2-40B4-BE49-F238E27FC236}">
                <a16:creationId xmlns:a16="http://schemas.microsoft.com/office/drawing/2014/main" id="{FB8E6594-813E-201C-0FE4-38BD6BFA3FCD}"/>
              </a:ext>
            </a:extLst>
          </p:cNvPr>
          <p:cNvSpPr txBox="1"/>
          <p:nvPr/>
        </p:nvSpPr>
        <p:spPr>
          <a:xfrm>
            <a:off x="914399" y="786446"/>
            <a:ext cx="9525000" cy="707886"/>
          </a:xfrm>
          <a:prstGeom prst="rect">
            <a:avLst/>
          </a:prstGeom>
          <a:noFill/>
        </p:spPr>
        <p:txBody>
          <a:bodyPr wrap="square" rtlCol="0">
            <a:spAutoFit/>
          </a:bodyPr>
          <a:lstStyle/>
          <a:p>
            <a:r>
              <a:rPr lang="en-US" sz="4000" b="1" dirty="0">
                <a:solidFill>
                  <a:schemeClr val="bg1"/>
                </a:solidFill>
              </a:rPr>
              <a:t>EVENTS OF REVOLUTION</a:t>
            </a:r>
            <a:endParaRPr lang="en-US" sz="4800" dirty="0">
              <a:solidFill>
                <a:schemeClr val="bg1"/>
              </a:solidFill>
            </a:endParaRPr>
          </a:p>
        </p:txBody>
      </p:sp>
      <p:sp>
        <p:nvSpPr>
          <p:cNvPr id="11" name="TextBox 10">
            <a:extLst>
              <a:ext uri="{FF2B5EF4-FFF2-40B4-BE49-F238E27FC236}">
                <a16:creationId xmlns:a16="http://schemas.microsoft.com/office/drawing/2014/main" id="{72DB78B6-858B-97B8-65CC-879D268DF661}"/>
              </a:ext>
            </a:extLst>
          </p:cNvPr>
          <p:cNvSpPr txBox="1"/>
          <p:nvPr/>
        </p:nvSpPr>
        <p:spPr>
          <a:xfrm>
            <a:off x="1855523" y="1423597"/>
            <a:ext cx="5450295" cy="523220"/>
          </a:xfrm>
          <a:prstGeom prst="rect">
            <a:avLst/>
          </a:prstGeom>
          <a:noFill/>
        </p:spPr>
        <p:txBody>
          <a:bodyPr wrap="square" rtlCol="0">
            <a:spAutoFit/>
          </a:bodyPr>
          <a:lstStyle/>
          <a:p>
            <a:r>
              <a:rPr lang="en-US" sz="2800" b="1" dirty="0">
                <a:solidFill>
                  <a:schemeClr val="bg1"/>
                </a:solidFill>
              </a:rPr>
              <a:t>8888 UPRISING</a:t>
            </a:r>
            <a:endParaRPr lang="en-US" sz="2400" b="1" dirty="0"/>
          </a:p>
        </p:txBody>
      </p:sp>
      <p:pic>
        <p:nvPicPr>
          <p:cNvPr id="12" name="Picture 11">
            <a:extLst>
              <a:ext uri="{FF2B5EF4-FFF2-40B4-BE49-F238E27FC236}">
                <a16:creationId xmlns:a16="http://schemas.microsoft.com/office/drawing/2014/main" id="{C72C0E1B-594C-8035-8948-A4390AB0A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4382" y="1946817"/>
            <a:ext cx="8056418" cy="6084274"/>
          </a:xfrm>
          <a:prstGeom prst="rect">
            <a:avLst/>
          </a:prstGeom>
        </p:spPr>
      </p:pic>
      <p:sp>
        <p:nvSpPr>
          <p:cNvPr id="4" name="TextBox 3">
            <a:extLst>
              <a:ext uri="{FF2B5EF4-FFF2-40B4-BE49-F238E27FC236}">
                <a16:creationId xmlns:a16="http://schemas.microsoft.com/office/drawing/2014/main" id="{51844B19-AAC4-5CF2-6516-E073D5DAA7D9}"/>
              </a:ext>
            </a:extLst>
          </p:cNvPr>
          <p:cNvSpPr txBox="1"/>
          <p:nvPr/>
        </p:nvSpPr>
        <p:spPr>
          <a:xfrm>
            <a:off x="1219200" y="7324520"/>
            <a:ext cx="16764000" cy="3077766"/>
          </a:xfrm>
          <a:prstGeom prst="rect">
            <a:avLst/>
          </a:prstGeom>
          <a:noFill/>
        </p:spPr>
        <p:txBody>
          <a:bodyPr wrap="square" rtlCol="0">
            <a:spAutoFit/>
          </a:bodyPr>
          <a:lstStyle/>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1988 March 13, Ko Phone Maw was shot dead in the complex .</a:t>
            </a:r>
          </a:p>
          <a:p>
            <a:pPr marL="457200" indent="-457200">
              <a:buFont typeface="Arial" panose="020B0604020202020204" pitchFamily="34" charset="0"/>
              <a:buChar char="•"/>
            </a:pPr>
            <a:r>
              <a:rPr lang="en-US" sz="2800" dirty="0">
                <a:solidFill>
                  <a:schemeClr val="bg1"/>
                </a:solidFill>
              </a:rPr>
              <a:t>After death of Ko Phone Maw , hundreds of students were arrested by the military and the university  was closed.</a:t>
            </a:r>
          </a:p>
          <a:p>
            <a:endParaRPr lang="en-US" sz="28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2373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4" name="Picture 3">
            <a:extLst>
              <a:ext uri="{FF2B5EF4-FFF2-40B4-BE49-F238E27FC236}">
                <a16:creationId xmlns:a16="http://schemas.microsoft.com/office/drawing/2014/main" id="{572D8C38-E349-514F-CDF0-8A1A2039C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163905"/>
            <a:ext cx="7838268" cy="5179995"/>
          </a:xfrm>
          <a:prstGeom prst="rect">
            <a:avLst/>
          </a:prstGeom>
        </p:spPr>
      </p:pic>
      <p:pic>
        <p:nvPicPr>
          <p:cNvPr id="7" name="Picture 6">
            <a:extLst>
              <a:ext uri="{FF2B5EF4-FFF2-40B4-BE49-F238E27FC236}">
                <a16:creationId xmlns:a16="http://schemas.microsoft.com/office/drawing/2014/main" id="{FC225999-1C01-639C-D6CE-EEC009AF6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9095" y="3088409"/>
            <a:ext cx="3941618" cy="5255491"/>
          </a:xfrm>
          <a:prstGeom prst="rect">
            <a:avLst/>
          </a:prstGeom>
        </p:spPr>
      </p:pic>
      <p:sp>
        <p:nvSpPr>
          <p:cNvPr id="8" name="TextBox 7">
            <a:extLst>
              <a:ext uri="{FF2B5EF4-FFF2-40B4-BE49-F238E27FC236}">
                <a16:creationId xmlns:a16="http://schemas.microsoft.com/office/drawing/2014/main" id="{E5715D0C-6DFF-2F7D-397D-6A8F74FECF24}"/>
              </a:ext>
            </a:extLst>
          </p:cNvPr>
          <p:cNvSpPr txBox="1"/>
          <p:nvPr/>
        </p:nvSpPr>
        <p:spPr>
          <a:xfrm>
            <a:off x="914400" y="708244"/>
            <a:ext cx="9525000" cy="707886"/>
          </a:xfrm>
          <a:prstGeom prst="rect">
            <a:avLst/>
          </a:prstGeom>
          <a:noFill/>
        </p:spPr>
        <p:txBody>
          <a:bodyPr wrap="square" rtlCol="0">
            <a:spAutoFit/>
          </a:bodyPr>
          <a:lstStyle/>
          <a:p>
            <a:r>
              <a:rPr lang="en-US" sz="4000" b="1" dirty="0">
                <a:solidFill>
                  <a:schemeClr val="bg1"/>
                </a:solidFill>
              </a:rPr>
              <a:t>EVENTS OF REVOLUTION</a:t>
            </a:r>
            <a:endParaRPr lang="en-US" sz="4800" dirty="0">
              <a:solidFill>
                <a:schemeClr val="bg1"/>
              </a:solidFill>
            </a:endParaRPr>
          </a:p>
        </p:txBody>
      </p:sp>
      <p:sp>
        <p:nvSpPr>
          <p:cNvPr id="9" name="TextBox 8">
            <a:extLst>
              <a:ext uri="{FF2B5EF4-FFF2-40B4-BE49-F238E27FC236}">
                <a16:creationId xmlns:a16="http://schemas.microsoft.com/office/drawing/2014/main" id="{D3992358-80EA-EE39-AF75-2ECDACBB7F59}"/>
              </a:ext>
            </a:extLst>
          </p:cNvPr>
          <p:cNvSpPr txBox="1"/>
          <p:nvPr/>
        </p:nvSpPr>
        <p:spPr>
          <a:xfrm>
            <a:off x="3886200" y="2284246"/>
            <a:ext cx="5450295" cy="523220"/>
          </a:xfrm>
          <a:prstGeom prst="rect">
            <a:avLst/>
          </a:prstGeom>
          <a:noFill/>
        </p:spPr>
        <p:txBody>
          <a:bodyPr wrap="square" rtlCol="0">
            <a:spAutoFit/>
          </a:bodyPr>
          <a:lstStyle/>
          <a:p>
            <a:r>
              <a:rPr lang="en-US" sz="2800" b="1" dirty="0">
                <a:solidFill>
                  <a:schemeClr val="bg1"/>
                </a:solidFill>
              </a:rPr>
              <a:t>SPRING REVOLUTION 2021</a:t>
            </a:r>
            <a:endParaRPr lang="en-US" sz="2400" b="1" dirty="0"/>
          </a:p>
        </p:txBody>
      </p:sp>
    </p:spTree>
    <p:extLst>
      <p:ext uri="{BB962C8B-B14F-4D97-AF65-F5344CB8AC3E}">
        <p14:creationId xmlns:p14="http://schemas.microsoft.com/office/powerpoint/2010/main" val="345502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7" name="TextBox 6">
            <a:extLst>
              <a:ext uri="{FF2B5EF4-FFF2-40B4-BE49-F238E27FC236}">
                <a16:creationId xmlns:a16="http://schemas.microsoft.com/office/drawing/2014/main" id="{58E570C7-EADE-1029-DD93-863E6603D3CE}"/>
              </a:ext>
            </a:extLst>
          </p:cNvPr>
          <p:cNvSpPr txBox="1"/>
          <p:nvPr/>
        </p:nvSpPr>
        <p:spPr>
          <a:xfrm>
            <a:off x="914400" y="708244"/>
            <a:ext cx="9525000" cy="707886"/>
          </a:xfrm>
          <a:prstGeom prst="rect">
            <a:avLst/>
          </a:prstGeom>
          <a:noFill/>
        </p:spPr>
        <p:txBody>
          <a:bodyPr wrap="square" rtlCol="0">
            <a:spAutoFit/>
          </a:bodyPr>
          <a:lstStyle/>
          <a:p>
            <a:r>
              <a:rPr lang="en-US" sz="4000" b="1" dirty="0">
                <a:solidFill>
                  <a:schemeClr val="bg1"/>
                </a:solidFill>
              </a:rPr>
              <a:t>EVENTS OF REVOLUTION</a:t>
            </a:r>
            <a:endParaRPr lang="en-US" sz="4800" dirty="0">
              <a:solidFill>
                <a:schemeClr val="bg1"/>
              </a:solidFill>
            </a:endParaRPr>
          </a:p>
        </p:txBody>
      </p:sp>
      <p:sp>
        <p:nvSpPr>
          <p:cNvPr id="4" name="TextBox 3">
            <a:extLst>
              <a:ext uri="{FF2B5EF4-FFF2-40B4-BE49-F238E27FC236}">
                <a16:creationId xmlns:a16="http://schemas.microsoft.com/office/drawing/2014/main" id="{EAA79194-A68F-010C-E8AA-C5688A179185}"/>
              </a:ext>
            </a:extLst>
          </p:cNvPr>
          <p:cNvSpPr txBox="1"/>
          <p:nvPr/>
        </p:nvSpPr>
        <p:spPr>
          <a:xfrm>
            <a:off x="1066800" y="2095500"/>
            <a:ext cx="5450295" cy="523220"/>
          </a:xfrm>
          <a:prstGeom prst="rect">
            <a:avLst/>
          </a:prstGeom>
          <a:noFill/>
        </p:spPr>
        <p:txBody>
          <a:bodyPr wrap="square" rtlCol="0">
            <a:spAutoFit/>
          </a:bodyPr>
          <a:lstStyle/>
          <a:p>
            <a:r>
              <a:rPr lang="en-US" sz="2800" b="1" dirty="0">
                <a:solidFill>
                  <a:schemeClr val="bg1"/>
                </a:solidFill>
              </a:rPr>
              <a:t>SPRING REVOLUTION 2021</a:t>
            </a:r>
            <a:endParaRPr lang="en-US" sz="2400" b="1" dirty="0"/>
          </a:p>
        </p:txBody>
      </p:sp>
      <p:pic>
        <p:nvPicPr>
          <p:cNvPr id="5" name="Picture 4">
            <a:extLst>
              <a:ext uri="{FF2B5EF4-FFF2-40B4-BE49-F238E27FC236}">
                <a16:creationId xmlns:a16="http://schemas.microsoft.com/office/drawing/2014/main" id="{43DF86E8-20E7-0D66-0E84-0D2F2A74F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714500"/>
            <a:ext cx="12257502" cy="5869790"/>
          </a:xfrm>
          <a:prstGeom prst="rect">
            <a:avLst/>
          </a:prstGeom>
        </p:spPr>
      </p:pic>
      <p:sp>
        <p:nvSpPr>
          <p:cNvPr id="8" name="TextBox 7">
            <a:extLst>
              <a:ext uri="{FF2B5EF4-FFF2-40B4-BE49-F238E27FC236}">
                <a16:creationId xmlns:a16="http://schemas.microsoft.com/office/drawing/2014/main" id="{91A6D238-6401-98A1-771C-B8FACF8643CF}"/>
              </a:ext>
            </a:extLst>
          </p:cNvPr>
          <p:cNvSpPr txBox="1"/>
          <p:nvPr/>
        </p:nvSpPr>
        <p:spPr>
          <a:xfrm>
            <a:off x="1600200" y="7768080"/>
            <a:ext cx="10134600" cy="1661993"/>
          </a:xfrm>
          <a:prstGeom prst="rect">
            <a:avLst/>
          </a:prstGeom>
          <a:noFill/>
        </p:spPr>
        <p:txBody>
          <a:bodyPr wrap="square" rtlCol="0">
            <a:spAutoFit/>
          </a:bodyPr>
          <a:lstStyle/>
          <a:p>
            <a:r>
              <a:rPr lang="en-US" sz="2800" b="1" dirty="0">
                <a:solidFill>
                  <a:schemeClr val="bg1"/>
                </a:solidFill>
              </a:rPr>
              <a:t>CIVIL DISOBEDIENCE MOVEMENT IN </a:t>
            </a:r>
          </a:p>
          <a:p>
            <a:r>
              <a:rPr lang="en-US" sz="2800" b="1" dirty="0">
                <a:solidFill>
                  <a:schemeClr val="bg1"/>
                </a:solidFill>
              </a:rPr>
              <a:t>SPRING REVOLUTION 2021</a:t>
            </a:r>
          </a:p>
          <a:p>
            <a:endParaRPr lang="en-US" sz="2800"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168761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3" name="Picture 2">
            <a:extLst>
              <a:ext uri="{FF2B5EF4-FFF2-40B4-BE49-F238E27FC236}">
                <a16:creationId xmlns:a16="http://schemas.microsoft.com/office/drawing/2014/main" id="{F5C07AD4-698F-3BC5-C9FD-1ABF0197A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856927"/>
            <a:ext cx="8199852" cy="8199852"/>
          </a:xfrm>
          <a:prstGeom prst="rect">
            <a:avLst/>
          </a:prstGeom>
        </p:spPr>
      </p:pic>
      <p:sp>
        <p:nvSpPr>
          <p:cNvPr id="6" name="TextBox 5">
            <a:extLst>
              <a:ext uri="{FF2B5EF4-FFF2-40B4-BE49-F238E27FC236}">
                <a16:creationId xmlns:a16="http://schemas.microsoft.com/office/drawing/2014/main" id="{9C4FF764-1114-A701-A8F3-3E968897A9ED}"/>
              </a:ext>
            </a:extLst>
          </p:cNvPr>
          <p:cNvSpPr txBox="1"/>
          <p:nvPr/>
        </p:nvSpPr>
        <p:spPr>
          <a:xfrm>
            <a:off x="1600200" y="7768080"/>
            <a:ext cx="7186026" cy="1661993"/>
          </a:xfrm>
          <a:prstGeom prst="rect">
            <a:avLst/>
          </a:prstGeom>
          <a:noFill/>
        </p:spPr>
        <p:txBody>
          <a:bodyPr wrap="square" rtlCol="0">
            <a:spAutoFit/>
          </a:bodyPr>
          <a:lstStyle/>
          <a:p>
            <a:r>
              <a:rPr lang="en-US" sz="2800" b="1" dirty="0">
                <a:solidFill>
                  <a:schemeClr val="bg1"/>
                </a:solidFill>
              </a:rPr>
              <a:t>CIVIL DISOBEDIENCE MOVEMENT IN </a:t>
            </a:r>
          </a:p>
          <a:p>
            <a:r>
              <a:rPr lang="en-US" sz="2800" b="1" dirty="0">
                <a:solidFill>
                  <a:schemeClr val="bg1"/>
                </a:solidFill>
              </a:rPr>
              <a:t>SPRING REVOLUTION 2021</a:t>
            </a:r>
          </a:p>
          <a:p>
            <a:endParaRPr lang="en-US" sz="2800" b="1" dirty="0">
              <a:solidFill>
                <a:schemeClr val="bg1"/>
              </a:solidFill>
            </a:endParaRPr>
          </a:p>
          <a:p>
            <a:endParaRPr lang="en-US" b="1" dirty="0">
              <a:solidFill>
                <a:schemeClr val="bg1"/>
              </a:solidFill>
            </a:endParaRPr>
          </a:p>
        </p:txBody>
      </p:sp>
      <p:sp>
        <p:nvSpPr>
          <p:cNvPr id="7" name="TextBox 6">
            <a:extLst>
              <a:ext uri="{FF2B5EF4-FFF2-40B4-BE49-F238E27FC236}">
                <a16:creationId xmlns:a16="http://schemas.microsoft.com/office/drawing/2014/main" id="{58E570C7-EADE-1029-DD93-863E6603D3CE}"/>
              </a:ext>
            </a:extLst>
          </p:cNvPr>
          <p:cNvSpPr txBox="1"/>
          <p:nvPr/>
        </p:nvSpPr>
        <p:spPr>
          <a:xfrm>
            <a:off x="914400" y="708244"/>
            <a:ext cx="9525000" cy="707886"/>
          </a:xfrm>
          <a:prstGeom prst="rect">
            <a:avLst/>
          </a:prstGeom>
          <a:noFill/>
        </p:spPr>
        <p:txBody>
          <a:bodyPr wrap="square" rtlCol="0">
            <a:spAutoFit/>
          </a:bodyPr>
          <a:lstStyle/>
          <a:p>
            <a:r>
              <a:rPr lang="en-US" sz="4000" b="1" dirty="0">
                <a:solidFill>
                  <a:schemeClr val="bg1"/>
                </a:solidFill>
              </a:rPr>
              <a:t>EVENTS OF REVOLUTION</a:t>
            </a:r>
            <a:endParaRPr lang="en-US" sz="4800" dirty="0">
              <a:solidFill>
                <a:schemeClr val="bg1"/>
              </a:solidFill>
            </a:endParaRPr>
          </a:p>
        </p:txBody>
      </p:sp>
    </p:spTree>
    <p:extLst>
      <p:ext uri="{BB962C8B-B14F-4D97-AF65-F5344CB8AC3E}">
        <p14:creationId xmlns:p14="http://schemas.microsoft.com/office/powerpoint/2010/main" val="269761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grpSp>
        <p:nvGrpSpPr>
          <p:cNvPr id="16" name="Group 15">
            <a:extLst>
              <a:ext uri="{FF2B5EF4-FFF2-40B4-BE49-F238E27FC236}">
                <a16:creationId xmlns:a16="http://schemas.microsoft.com/office/drawing/2014/main" id="{044D403C-38DD-B73A-7189-C54AE68DB86A}"/>
              </a:ext>
            </a:extLst>
          </p:cNvPr>
          <p:cNvGrpSpPr/>
          <p:nvPr/>
        </p:nvGrpSpPr>
        <p:grpSpPr>
          <a:xfrm>
            <a:off x="5751791" y="1765697"/>
            <a:ext cx="6641918" cy="6502003"/>
            <a:chOff x="8688141" y="-81577"/>
            <a:chExt cx="6641918" cy="6502003"/>
          </a:xfrm>
        </p:grpSpPr>
        <p:sp>
          <p:nvSpPr>
            <p:cNvPr id="10" name="Freeform: Shape 9">
              <a:extLst>
                <a:ext uri="{FF2B5EF4-FFF2-40B4-BE49-F238E27FC236}">
                  <a16:creationId xmlns:a16="http://schemas.microsoft.com/office/drawing/2014/main" id="{BC5929E5-F6F0-C31C-DE3C-E667C5E7B59B}"/>
                </a:ext>
              </a:extLst>
            </p:cNvPr>
            <p:cNvSpPr/>
            <p:nvPr/>
          </p:nvSpPr>
          <p:spPr>
            <a:xfrm>
              <a:off x="10243998" y="-81577"/>
              <a:ext cx="3530203" cy="3530203"/>
            </a:xfrm>
            <a:custGeom>
              <a:avLst/>
              <a:gdLst>
                <a:gd name="connsiteX0" fmla="*/ 0 w 3530203"/>
                <a:gd name="connsiteY0" fmla="*/ 1765102 h 3530203"/>
                <a:gd name="connsiteX1" fmla="*/ 1765102 w 3530203"/>
                <a:gd name="connsiteY1" fmla="*/ 0 h 3530203"/>
                <a:gd name="connsiteX2" fmla="*/ 3530204 w 3530203"/>
                <a:gd name="connsiteY2" fmla="*/ 1765102 h 3530203"/>
                <a:gd name="connsiteX3" fmla="*/ 1765102 w 3530203"/>
                <a:gd name="connsiteY3" fmla="*/ 3530204 h 3530203"/>
                <a:gd name="connsiteX4" fmla="*/ 0 w 3530203"/>
                <a:gd name="connsiteY4" fmla="*/ 1765102 h 353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03" h="3530203">
                  <a:moveTo>
                    <a:pt x="0" y="1765102"/>
                  </a:moveTo>
                  <a:cubicBezTo>
                    <a:pt x="0" y="790263"/>
                    <a:pt x="790263" y="0"/>
                    <a:pt x="1765102" y="0"/>
                  </a:cubicBezTo>
                  <a:cubicBezTo>
                    <a:pt x="2739941" y="0"/>
                    <a:pt x="3530204" y="790263"/>
                    <a:pt x="3530204" y="1765102"/>
                  </a:cubicBezTo>
                  <a:cubicBezTo>
                    <a:pt x="3530204" y="2739941"/>
                    <a:pt x="2739941" y="3530204"/>
                    <a:pt x="1765102" y="3530204"/>
                  </a:cubicBezTo>
                  <a:cubicBezTo>
                    <a:pt x="790263" y="3530204"/>
                    <a:pt x="0" y="2739941"/>
                    <a:pt x="0" y="1765102"/>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536" tIns="599536" rIns="599536" bIns="599536" numCol="1" spcCol="1270" anchor="ctr" anchorCtr="0">
              <a:noAutofit/>
            </a:bodyPr>
            <a:lstStyle/>
            <a:p>
              <a:pPr marL="0" lvl="0" indent="0" algn="ctr" defTabSz="2889250">
                <a:lnSpc>
                  <a:spcPct val="90000"/>
                </a:lnSpc>
                <a:spcBef>
                  <a:spcPct val="0"/>
                </a:spcBef>
                <a:spcAft>
                  <a:spcPct val="35000"/>
                </a:spcAft>
                <a:buNone/>
              </a:pPr>
              <a:r>
                <a:rPr lang="en-US" sz="3600" kern="1200" dirty="0">
                  <a:solidFill>
                    <a:schemeClr val="tx1"/>
                  </a:solidFill>
                </a:rPr>
                <a:t>History</a:t>
              </a:r>
            </a:p>
          </p:txBody>
        </p:sp>
        <p:sp>
          <p:nvSpPr>
            <p:cNvPr id="12" name="Freeform: Shape 11">
              <a:extLst>
                <a:ext uri="{FF2B5EF4-FFF2-40B4-BE49-F238E27FC236}">
                  <a16:creationId xmlns:a16="http://schemas.microsoft.com/office/drawing/2014/main" id="{8E43FF0E-4E76-B8D3-D858-581A977B7CB0}"/>
                </a:ext>
              </a:extLst>
            </p:cNvPr>
            <p:cNvSpPr/>
            <p:nvPr/>
          </p:nvSpPr>
          <p:spPr>
            <a:xfrm>
              <a:off x="11799856" y="2890223"/>
              <a:ext cx="3530203" cy="3530203"/>
            </a:xfrm>
            <a:custGeom>
              <a:avLst/>
              <a:gdLst>
                <a:gd name="connsiteX0" fmla="*/ 0 w 3530203"/>
                <a:gd name="connsiteY0" fmla="*/ 1765102 h 3530203"/>
                <a:gd name="connsiteX1" fmla="*/ 1765102 w 3530203"/>
                <a:gd name="connsiteY1" fmla="*/ 0 h 3530203"/>
                <a:gd name="connsiteX2" fmla="*/ 3530204 w 3530203"/>
                <a:gd name="connsiteY2" fmla="*/ 1765102 h 3530203"/>
                <a:gd name="connsiteX3" fmla="*/ 1765102 w 3530203"/>
                <a:gd name="connsiteY3" fmla="*/ 3530204 h 3530203"/>
                <a:gd name="connsiteX4" fmla="*/ 0 w 3530203"/>
                <a:gd name="connsiteY4" fmla="*/ 1765102 h 353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03" h="3530203">
                  <a:moveTo>
                    <a:pt x="0" y="1765102"/>
                  </a:moveTo>
                  <a:cubicBezTo>
                    <a:pt x="0" y="790263"/>
                    <a:pt x="790263" y="0"/>
                    <a:pt x="1765102" y="0"/>
                  </a:cubicBezTo>
                  <a:cubicBezTo>
                    <a:pt x="2739941" y="0"/>
                    <a:pt x="3530204" y="790263"/>
                    <a:pt x="3530204" y="1765102"/>
                  </a:cubicBezTo>
                  <a:cubicBezTo>
                    <a:pt x="3530204" y="2739941"/>
                    <a:pt x="2739941" y="3530204"/>
                    <a:pt x="1765102" y="3530204"/>
                  </a:cubicBezTo>
                  <a:cubicBezTo>
                    <a:pt x="790263" y="3530204"/>
                    <a:pt x="0" y="2739941"/>
                    <a:pt x="0" y="1765102"/>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536" tIns="599536" rIns="599536" bIns="599536" numCol="1" spcCol="1270" anchor="ctr" anchorCtr="0">
              <a:noAutofit/>
            </a:bodyPr>
            <a:lstStyle/>
            <a:p>
              <a:pPr marL="0" lvl="0" indent="0" algn="ctr" defTabSz="2889250">
                <a:lnSpc>
                  <a:spcPct val="90000"/>
                </a:lnSpc>
                <a:spcBef>
                  <a:spcPct val="0"/>
                </a:spcBef>
                <a:spcAft>
                  <a:spcPct val="35000"/>
                </a:spcAft>
                <a:buNone/>
              </a:pPr>
              <a:r>
                <a:rPr lang="en-US" sz="3600" kern="1200" dirty="0">
                  <a:solidFill>
                    <a:schemeClr val="tx1"/>
                  </a:solidFill>
                </a:rPr>
                <a:t>Memorial of Places</a:t>
              </a:r>
            </a:p>
          </p:txBody>
        </p:sp>
        <p:sp>
          <p:nvSpPr>
            <p:cNvPr id="14" name="Freeform: Shape 13">
              <a:extLst>
                <a:ext uri="{FF2B5EF4-FFF2-40B4-BE49-F238E27FC236}">
                  <a16:creationId xmlns:a16="http://schemas.microsoft.com/office/drawing/2014/main" id="{F33A962C-E4E6-2829-0F3F-8D2079CCACAA}"/>
                </a:ext>
              </a:extLst>
            </p:cNvPr>
            <p:cNvSpPr/>
            <p:nvPr/>
          </p:nvSpPr>
          <p:spPr>
            <a:xfrm>
              <a:off x="8688141" y="2884310"/>
              <a:ext cx="3530203" cy="3530203"/>
            </a:xfrm>
            <a:custGeom>
              <a:avLst/>
              <a:gdLst>
                <a:gd name="connsiteX0" fmla="*/ 0 w 3530203"/>
                <a:gd name="connsiteY0" fmla="*/ 1765102 h 3530203"/>
                <a:gd name="connsiteX1" fmla="*/ 1765102 w 3530203"/>
                <a:gd name="connsiteY1" fmla="*/ 0 h 3530203"/>
                <a:gd name="connsiteX2" fmla="*/ 3530204 w 3530203"/>
                <a:gd name="connsiteY2" fmla="*/ 1765102 h 3530203"/>
                <a:gd name="connsiteX3" fmla="*/ 1765102 w 3530203"/>
                <a:gd name="connsiteY3" fmla="*/ 3530204 h 3530203"/>
                <a:gd name="connsiteX4" fmla="*/ 0 w 3530203"/>
                <a:gd name="connsiteY4" fmla="*/ 1765102 h 353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03" h="3530203">
                  <a:moveTo>
                    <a:pt x="0" y="1765102"/>
                  </a:moveTo>
                  <a:cubicBezTo>
                    <a:pt x="0" y="790263"/>
                    <a:pt x="790263" y="0"/>
                    <a:pt x="1765102" y="0"/>
                  </a:cubicBezTo>
                  <a:cubicBezTo>
                    <a:pt x="2739941" y="0"/>
                    <a:pt x="3530204" y="790263"/>
                    <a:pt x="3530204" y="1765102"/>
                  </a:cubicBezTo>
                  <a:cubicBezTo>
                    <a:pt x="3530204" y="2739941"/>
                    <a:pt x="2739941" y="3530204"/>
                    <a:pt x="1765102" y="3530204"/>
                  </a:cubicBezTo>
                  <a:cubicBezTo>
                    <a:pt x="790263" y="3530204"/>
                    <a:pt x="0" y="2739941"/>
                    <a:pt x="0" y="1765102"/>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536" tIns="599536" rIns="599536" bIns="599536" numCol="1" spcCol="1270" anchor="ctr" anchorCtr="0">
              <a:noAutofit/>
            </a:bodyPr>
            <a:lstStyle/>
            <a:p>
              <a:pPr marL="0" lvl="0" indent="0" algn="ctr" defTabSz="2889250">
                <a:lnSpc>
                  <a:spcPct val="90000"/>
                </a:lnSpc>
                <a:spcBef>
                  <a:spcPct val="0"/>
                </a:spcBef>
                <a:spcAft>
                  <a:spcPct val="35000"/>
                </a:spcAft>
                <a:buNone/>
              </a:pPr>
              <a:r>
                <a:rPr lang="en-US" sz="3600" kern="1200" dirty="0">
                  <a:solidFill>
                    <a:schemeClr val="tx1"/>
                  </a:solidFill>
                </a:rPr>
                <a:t>Revolution Events</a:t>
              </a:r>
            </a:p>
          </p:txBody>
        </p:sp>
      </p:grpSp>
      <p:sp>
        <p:nvSpPr>
          <p:cNvPr id="17" name="Rectangle 16">
            <a:extLst>
              <a:ext uri="{FF2B5EF4-FFF2-40B4-BE49-F238E27FC236}">
                <a16:creationId xmlns:a16="http://schemas.microsoft.com/office/drawing/2014/main" id="{AEE0BFF1-FDB6-E9B4-857A-D64272FCB4A7}"/>
              </a:ext>
            </a:extLst>
          </p:cNvPr>
          <p:cNvSpPr/>
          <p:nvPr/>
        </p:nvSpPr>
        <p:spPr>
          <a:xfrm>
            <a:off x="2209800" y="5687290"/>
            <a:ext cx="3530203" cy="1230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Intangible Features</a:t>
            </a:r>
          </a:p>
        </p:txBody>
      </p:sp>
      <p:sp>
        <p:nvSpPr>
          <p:cNvPr id="18" name="Rectangle 17">
            <a:extLst>
              <a:ext uri="{FF2B5EF4-FFF2-40B4-BE49-F238E27FC236}">
                <a16:creationId xmlns:a16="http://schemas.microsoft.com/office/drawing/2014/main" id="{CF2121F6-7B00-6761-08B0-A981FFA42CAA}"/>
              </a:ext>
            </a:extLst>
          </p:cNvPr>
          <p:cNvSpPr/>
          <p:nvPr/>
        </p:nvSpPr>
        <p:spPr>
          <a:xfrm>
            <a:off x="12184465" y="5816797"/>
            <a:ext cx="3530203" cy="1230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Tangible Aspects</a:t>
            </a:r>
          </a:p>
        </p:txBody>
      </p:sp>
      <p:sp>
        <p:nvSpPr>
          <p:cNvPr id="19" name="Rectangle 18">
            <a:extLst>
              <a:ext uri="{FF2B5EF4-FFF2-40B4-BE49-F238E27FC236}">
                <a16:creationId xmlns:a16="http://schemas.microsoft.com/office/drawing/2014/main" id="{B8DA6BB3-5739-3116-8039-8A371E7C4C29}"/>
              </a:ext>
            </a:extLst>
          </p:cNvPr>
          <p:cNvSpPr/>
          <p:nvPr/>
        </p:nvSpPr>
        <p:spPr>
          <a:xfrm>
            <a:off x="7516892" y="737754"/>
            <a:ext cx="3530203" cy="1230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Importance of the Past</a:t>
            </a:r>
          </a:p>
        </p:txBody>
      </p:sp>
    </p:spTree>
    <p:extLst>
      <p:ext uri="{BB962C8B-B14F-4D97-AF65-F5344CB8AC3E}">
        <p14:creationId xmlns:p14="http://schemas.microsoft.com/office/powerpoint/2010/main" val="411548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7" name="TextBox 6">
            <a:extLst>
              <a:ext uri="{FF2B5EF4-FFF2-40B4-BE49-F238E27FC236}">
                <a16:creationId xmlns:a16="http://schemas.microsoft.com/office/drawing/2014/main" id="{3506E0F5-9CB6-6597-7DFC-56215D4A811A}"/>
              </a:ext>
            </a:extLst>
          </p:cNvPr>
          <p:cNvSpPr txBox="1"/>
          <p:nvPr/>
        </p:nvSpPr>
        <p:spPr>
          <a:xfrm>
            <a:off x="1562100" y="1333500"/>
            <a:ext cx="15163800" cy="6986528"/>
          </a:xfrm>
          <a:prstGeom prst="rect">
            <a:avLst/>
          </a:prstGeom>
          <a:noFill/>
        </p:spPr>
        <p:txBody>
          <a:bodyPr wrap="square" rtlCol="0">
            <a:spAutoFit/>
          </a:bodyPr>
          <a:lstStyle/>
          <a:p>
            <a:pPr algn="ctr"/>
            <a:r>
              <a:rPr lang="en-US" sz="7200" dirty="0">
                <a:solidFill>
                  <a:schemeClr val="bg1"/>
                </a:solidFill>
                <a:latin typeface="Arial Black" panose="020B0A04020102020204" pitchFamily="34" charset="0"/>
              </a:rPr>
              <a:t>YTU</a:t>
            </a:r>
          </a:p>
          <a:p>
            <a:pPr algn="ctr"/>
            <a:endParaRPr lang="en-US" sz="7200" dirty="0">
              <a:solidFill>
                <a:schemeClr val="bg1"/>
              </a:solidFill>
              <a:latin typeface="Arial Black" panose="020B0A04020102020204" pitchFamily="34" charset="0"/>
            </a:endParaRPr>
          </a:p>
          <a:p>
            <a:pPr algn="ctr"/>
            <a:r>
              <a:rPr lang="en-US" sz="7200" dirty="0">
                <a:solidFill>
                  <a:schemeClr val="bg1"/>
                </a:solidFill>
                <a:latin typeface="Arial Black" panose="020B0A04020102020204" pitchFamily="34" charset="0"/>
              </a:rPr>
              <a:t> </a:t>
            </a:r>
            <a:r>
              <a:rPr lang="en-US" sz="4800" dirty="0">
                <a:solidFill>
                  <a:schemeClr val="bg1"/>
                </a:solidFill>
                <a:latin typeface="Arial Black" panose="020B0A04020102020204" pitchFamily="34" charset="0"/>
              </a:rPr>
              <a:t>as a </a:t>
            </a:r>
          </a:p>
          <a:p>
            <a:pPr algn="ctr"/>
            <a:endParaRPr lang="en-US" sz="4800" dirty="0">
              <a:solidFill>
                <a:schemeClr val="bg1"/>
              </a:solidFill>
              <a:latin typeface="Arial Black" panose="020B0A04020102020204" pitchFamily="34" charset="0"/>
            </a:endParaRPr>
          </a:p>
          <a:p>
            <a:pPr algn="ctr"/>
            <a:r>
              <a:rPr lang="en-US" sz="7200" dirty="0">
                <a:solidFill>
                  <a:schemeClr val="bg1"/>
                </a:solidFill>
                <a:latin typeface="Arial Black" panose="020B0A04020102020204" pitchFamily="34" charset="0"/>
              </a:rPr>
              <a:t>Political HERITAGE</a:t>
            </a:r>
          </a:p>
          <a:p>
            <a:pPr algn="ctr"/>
            <a:endParaRPr lang="en-US" sz="3600" dirty="0">
              <a:solidFill>
                <a:schemeClr val="bg1"/>
              </a:solidFill>
              <a:latin typeface="Arial Black" panose="020B0A04020102020204" pitchFamily="34" charset="0"/>
            </a:endParaRPr>
          </a:p>
          <a:p>
            <a:pPr algn="ctr"/>
            <a:r>
              <a:rPr lang="en-US" sz="3600" dirty="0">
                <a:solidFill>
                  <a:schemeClr val="bg1"/>
                </a:solidFill>
                <a:latin typeface="Arial Black" panose="020B0A04020102020204" pitchFamily="34" charset="0"/>
              </a:rPr>
              <a:t>With Tangible and Intangible Aspects</a:t>
            </a:r>
          </a:p>
          <a:p>
            <a:pPr algn="ct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4399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3" name="TextBox 2">
            <a:extLst>
              <a:ext uri="{FF2B5EF4-FFF2-40B4-BE49-F238E27FC236}">
                <a16:creationId xmlns:a16="http://schemas.microsoft.com/office/drawing/2014/main" id="{D8EA2BED-97E5-106E-118B-4F655A72D9F2}"/>
              </a:ext>
            </a:extLst>
          </p:cNvPr>
          <p:cNvSpPr txBox="1"/>
          <p:nvPr/>
        </p:nvSpPr>
        <p:spPr>
          <a:xfrm>
            <a:off x="5257800" y="3967416"/>
            <a:ext cx="6629400" cy="1200329"/>
          </a:xfrm>
          <a:prstGeom prst="rect">
            <a:avLst/>
          </a:prstGeom>
          <a:noFill/>
        </p:spPr>
        <p:txBody>
          <a:bodyPr wrap="square" rtlCol="0">
            <a:spAutoFit/>
          </a:bodyPr>
          <a:lstStyle/>
          <a:p>
            <a:pPr algn="ctr"/>
            <a:r>
              <a:rPr lang="en-US" sz="7200" dirty="0">
                <a:solidFill>
                  <a:schemeClr val="bg1"/>
                </a:solidFill>
                <a:latin typeface="Arial Black" panose="020B0A04020102020204" pitchFamily="34" charset="0"/>
              </a:rPr>
              <a:t>THANK YOU</a:t>
            </a:r>
            <a:r>
              <a:rPr lang="en-US" sz="4000" dirty="0">
                <a:solidFill>
                  <a:schemeClr val="bg1"/>
                </a:solidFill>
                <a:latin typeface="Arial Black" panose="020B0A04020102020204" pitchFamily="34" charset="0"/>
              </a:rPr>
              <a:t>!</a:t>
            </a:r>
          </a:p>
        </p:txBody>
      </p:sp>
      <p:pic>
        <p:nvPicPr>
          <p:cNvPr id="4" name="Picture 3">
            <a:extLst>
              <a:ext uri="{FF2B5EF4-FFF2-40B4-BE49-F238E27FC236}">
                <a16:creationId xmlns:a16="http://schemas.microsoft.com/office/drawing/2014/main" id="{AC14FBFF-B13A-9E95-167C-570EFED01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0600" y="2857500"/>
            <a:ext cx="3249811" cy="3740291"/>
          </a:xfrm>
          <a:prstGeom prst="rect">
            <a:avLst/>
          </a:prstGeom>
        </p:spPr>
      </p:pic>
    </p:spTree>
    <p:extLst>
      <p:ext uri="{BB962C8B-B14F-4D97-AF65-F5344CB8AC3E}">
        <p14:creationId xmlns:p14="http://schemas.microsoft.com/office/powerpoint/2010/main" val="277741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6" name="Picture 5">
            <a:extLst>
              <a:ext uri="{FF2B5EF4-FFF2-40B4-BE49-F238E27FC236}">
                <a16:creationId xmlns:a16="http://schemas.microsoft.com/office/drawing/2014/main" id="{294127BC-2722-EF78-9920-A472D9AC7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66859"/>
            <a:ext cx="4137033" cy="5827962"/>
          </a:xfrm>
          <a:prstGeom prst="rect">
            <a:avLst/>
          </a:prstGeom>
        </p:spPr>
      </p:pic>
      <p:sp>
        <p:nvSpPr>
          <p:cNvPr id="3" name="TextBox 2">
            <a:extLst>
              <a:ext uri="{FF2B5EF4-FFF2-40B4-BE49-F238E27FC236}">
                <a16:creationId xmlns:a16="http://schemas.microsoft.com/office/drawing/2014/main" id="{20294605-5935-57F4-0D09-BBFDB43EAB38}"/>
              </a:ext>
            </a:extLst>
          </p:cNvPr>
          <p:cNvSpPr txBox="1"/>
          <p:nvPr/>
        </p:nvSpPr>
        <p:spPr>
          <a:xfrm>
            <a:off x="-401782" y="761561"/>
            <a:ext cx="9525000" cy="830997"/>
          </a:xfrm>
          <a:prstGeom prst="rect">
            <a:avLst/>
          </a:prstGeom>
          <a:noFill/>
        </p:spPr>
        <p:txBody>
          <a:bodyPr wrap="square" rtlCol="0">
            <a:spAutoFit/>
          </a:bodyPr>
          <a:lstStyle/>
          <a:p>
            <a:r>
              <a:rPr lang="en-US" sz="4000" b="1" dirty="0">
                <a:solidFill>
                  <a:schemeClr val="bg1"/>
                </a:solidFill>
              </a:rPr>
              <a:t>              </a:t>
            </a:r>
            <a:r>
              <a:rPr lang="en-US" sz="4800" b="1" dirty="0">
                <a:solidFill>
                  <a:schemeClr val="bg1"/>
                </a:solidFill>
              </a:rPr>
              <a:t>OUTLINES OF PRESENTATION</a:t>
            </a:r>
            <a:endParaRPr lang="en-US" sz="4800" dirty="0">
              <a:solidFill>
                <a:schemeClr val="bg1"/>
              </a:solidFill>
            </a:endParaRPr>
          </a:p>
        </p:txBody>
      </p:sp>
      <p:sp>
        <p:nvSpPr>
          <p:cNvPr id="4" name="TextBox 3">
            <a:extLst>
              <a:ext uri="{FF2B5EF4-FFF2-40B4-BE49-F238E27FC236}">
                <a16:creationId xmlns:a16="http://schemas.microsoft.com/office/drawing/2014/main" id="{68AB4FD0-C88A-43FD-F192-028F786F2114}"/>
              </a:ext>
            </a:extLst>
          </p:cNvPr>
          <p:cNvSpPr txBox="1"/>
          <p:nvPr/>
        </p:nvSpPr>
        <p:spPr>
          <a:xfrm>
            <a:off x="7543800" y="2878104"/>
            <a:ext cx="10401300" cy="4530792"/>
          </a:xfrm>
          <a:prstGeom prst="rect">
            <a:avLst/>
          </a:prstGeom>
          <a:noFill/>
        </p:spPr>
        <p:txBody>
          <a:bodyPr wrap="square" rtlCol="0">
            <a:spAutoFit/>
          </a:bodyPr>
          <a:lstStyle/>
          <a:p>
            <a:pPr marL="742950" indent="-742950">
              <a:lnSpc>
                <a:spcPct val="150000"/>
              </a:lnSpc>
              <a:buFont typeface="Arial" panose="020B0604020202020204" pitchFamily="34" charset="0"/>
              <a:buChar char="•"/>
            </a:pPr>
            <a:r>
              <a:rPr lang="en-US" sz="4000" b="1" dirty="0">
                <a:solidFill>
                  <a:schemeClr val="bg1"/>
                </a:solidFill>
              </a:rPr>
              <a:t>History </a:t>
            </a:r>
          </a:p>
          <a:p>
            <a:pPr marL="742950" indent="-742950">
              <a:lnSpc>
                <a:spcPct val="150000"/>
              </a:lnSpc>
              <a:buFont typeface="Arial" panose="020B0604020202020204" pitchFamily="34" charset="0"/>
              <a:buChar char="•"/>
            </a:pPr>
            <a:r>
              <a:rPr lang="en-US" sz="4000" b="1" dirty="0">
                <a:solidFill>
                  <a:schemeClr val="bg1"/>
                </a:solidFill>
              </a:rPr>
              <a:t>Memorial Places / Sense of the Places</a:t>
            </a:r>
          </a:p>
          <a:p>
            <a:pPr marL="742950" indent="-742950">
              <a:lnSpc>
                <a:spcPct val="150000"/>
              </a:lnSpc>
              <a:buFont typeface="Arial" panose="020B0604020202020204" pitchFamily="34" charset="0"/>
              <a:buChar char="•"/>
            </a:pPr>
            <a:r>
              <a:rPr lang="en-US" sz="4000" b="1" dirty="0">
                <a:solidFill>
                  <a:schemeClr val="bg1"/>
                </a:solidFill>
              </a:rPr>
              <a:t>Events of Revolution</a:t>
            </a:r>
          </a:p>
          <a:p>
            <a:pPr marL="742950" indent="-742950">
              <a:lnSpc>
                <a:spcPct val="150000"/>
              </a:lnSpc>
              <a:buFont typeface="Arial" panose="020B0604020202020204" pitchFamily="34" charset="0"/>
              <a:buChar char="•"/>
            </a:pPr>
            <a:r>
              <a:rPr lang="en-US" sz="4000" b="1" dirty="0">
                <a:solidFill>
                  <a:schemeClr val="bg1"/>
                </a:solidFill>
              </a:rPr>
              <a:t>YTU as a Political Heritage</a:t>
            </a:r>
          </a:p>
          <a:p>
            <a:pPr lvl="2">
              <a:lnSpc>
                <a:spcPct val="150000"/>
              </a:lnSpc>
            </a:pPr>
            <a:endParaRPr lang="en-US" sz="36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4" name="TextBox 3">
            <a:extLst>
              <a:ext uri="{FF2B5EF4-FFF2-40B4-BE49-F238E27FC236}">
                <a16:creationId xmlns:a16="http://schemas.microsoft.com/office/drawing/2014/main" id="{6B69959D-E1AF-FEBB-430C-364B556BDBCE}"/>
              </a:ext>
            </a:extLst>
          </p:cNvPr>
          <p:cNvSpPr txBox="1"/>
          <p:nvPr/>
        </p:nvSpPr>
        <p:spPr>
          <a:xfrm>
            <a:off x="3477491" y="1404015"/>
            <a:ext cx="13923818" cy="7478970"/>
          </a:xfrm>
          <a:prstGeom prst="rect">
            <a:avLst/>
          </a:prstGeom>
          <a:noFill/>
        </p:spPr>
        <p:txBody>
          <a:bodyPr wrap="square" rtlCol="0">
            <a:spAutoFit/>
          </a:bodyPr>
          <a:lstStyle/>
          <a:p>
            <a:pPr marL="571500" indent="-571500" algn="just">
              <a:buFont typeface="Arial" panose="020B0604020202020204" pitchFamily="34" charset="0"/>
              <a:buChar char="•"/>
            </a:pPr>
            <a:r>
              <a:rPr lang="en-US" sz="3200" dirty="0">
                <a:solidFill>
                  <a:schemeClr val="bg1"/>
                </a:solidFill>
              </a:rPr>
              <a:t>Engineering academic began in the old Rangoon Days as it formed </a:t>
            </a:r>
            <a:r>
              <a:rPr lang="en-US" sz="3200" b="0" i="0" dirty="0">
                <a:solidFill>
                  <a:schemeClr val="bg1"/>
                </a:solidFill>
                <a:effectLst/>
              </a:rPr>
              <a:t>as Department of Engineering under </a:t>
            </a:r>
            <a:r>
              <a:rPr lang="en-US" sz="3200" b="0" i="0" strike="noStrike" dirty="0">
                <a:solidFill>
                  <a:schemeClr val="bg1"/>
                </a:solidFill>
                <a:effectLst/>
                <a:hlinkClick r:id="rId3" tooltip="Rangoon University">
                  <a:extLst>
                    <a:ext uri="{A12FA001-AC4F-418D-AE19-62706E023703}">
                      <ahyp:hlinkClr xmlns:ahyp="http://schemas.microsoft.com/office/drawing/2018/hyperlinkcolor" val="tx"/>
                    </a:ext>
                  </a:extLst>
                </a:hlinkClick>
              </a:rPr>
              <a:t>Rangoon University</a:t>
            </a:r>
            <a:r>
              <a:rPr lang="en-US" sz="3200" b="0" i="0" dirty="0">
                <a:solidFill>
                  <a:schemeClr val="bg1"/>
                </a:solidFill>
                <a:effectLst/>
              </a:rPr>
              <a:t> in 1924. </a:t>
            </a:r>
          </a:p>
          <a:p>
            <a:pPr marL="571500" indent="-571500" algn="just">
              <a:buFont typeface="Arial" panose="020B0604020202020204" pitchFamily="34" charset="0"/>
              <a:buChar char="•"/>
            </a:pPr>
            <a:r>
              <a:rPr lang="en-US" sz="3200" b="0" i="0" dirty="0">
                <a:solidFill>
                  <a:schemeClr val="bg1"/>
                </a:solidFill>
                <a:effectLst/>
              </a:rPr>
              <a:t>In 1927, it became a separate</a:t>
            </a:r>
            <a:r>
              <a:rPr lang="en-US" sz="3200" dirty="0">
                <a:solidFill>
                  <a:schemeClr val="bg1"/>
                </a:solidFill>
                <a:hlinkClick r:id="rId3" tooltip="Rangoon University">
                  <a:extLst>
                    <a:ext uri="{A12FA001-AC4F-418D-AE19-62706E023703}">
                      <ahyp:hlinkClr xmlns:ahyp="http://schemas.microsoft.com/office/drawing/2018/hyperlinkcolor" val="tx"/>
                    </a:ext>
                  </a:extLst>
                </a:hlinkClick>
              </a:rPr>
              <a:t> </a:t>
            </a:r>
            <a:r>
              <a:rPr lang="en-US" sz="3200" b="0" i="0" dirty="0">
                <a:solidFill>
                  <a:schemeClr val="bg1"/>
                </a:solidFill>
                <a:effectLst/>
              </a:rPr>
              <a:t> entity, </a:t>
            </a:r>
            <a:r>
              <a:rPr lang="en-US" sz="3200" b="1" i="0" dirty="0">
                <a:solidFill>
                  <a:schemeClr val="bg1"/>
                </a:solidFill>
                <a:effectLst/>
              </a:rPr>
              <a:t>BOC College of Engineering and Mining. </a:t>
            </a:r>
          </a:p>
          <a:p>
            <a:pPr marL="571500" indent="-571500" algn="just">
              <a:buFont typeface="Arial" panose="020B0604020202020204" pitchFamily="34" charset="0"/>
              <a:buChar char="•"/>
            </a:pPr>
            <a:r>
              <a:rPr lang="en-US" sz="3200" b="1" dirty="0">
                <a:solidFill>
                  <a:schemeClr val="bg1"/>
                </a:solidFill>
              </a:rPr>
              <a:t>I</a:t>
            </a:r>
            <a:r>
              <a:rPr lang="en-US" sz="3200" b="0" i="0" dirty="0">
                <a:solidFill>
                  <a:schemeClr val="bg1"/>
                </a:solidFill>
                <a:effectLst/>
              </a:rPr>
              <a:t>n 1946, the college became the </a:t>
            </a:r>
            <a:r>
              <a:rPr lang="en-US" sz="3200" b="1" i="0" dirty="0">
                <a:solidFill>
                  <a:schemeClr val="bg1"/>
                </a:solidFill>
                <a:effectLst/>
              </a:rPr>
              <a:t>Faculty of Engineering</a:t>
            </a:r>
            <a:r>
              <a:rPr lang="en-US" sz="3200" b="0" i="0" dirty="0">
                <a:solidFill>
                  <a:schemeClr val="bg1"/>
                </a:solidFill>
                <a:effectLst/>
              </a:rPr>
              <a:t> of Rangoon University. </a:t>
            </a:r>
          </a:p>
          <a:p>
            <a:pPr marL="571500" indent="-571500" algn="just">
              <a:buFont typeface="Arial" panose="020B0604020202020204" pitchFamily="34" charset="0"/>
              <a:buChar char="•"/>
            </a:pPr>
            <a:r>
              <a:rPr lang="en-US" sz="3200" b="0" i="0" dirty="0">
                <a:solidFill>
                  <a:schemeClr val="bg1"/>
                </a:solidFill>
                <a:effectLst/>
              </a:rPr>
              <a:t>In 1961, the college became </a:t>
            </a:r>
            <a:r>
              <a:rPr lang="en-US" sz="3200" b="1" i="0" dirty="0">
                <a:solidFill>
                  <a:schemeClr val="bg1"/>
                </a:solidFill>
                <a:effectLst/>
              </a:rPr>
              <a:t>Burma Institute of Technology (BIT)</a:t>
            </a:r>
            <a:r>
              <a:rPr lang="en-US" sz="3200" b="0" i="0" dirty="0">
                <a:solidFill>
                  <a:schemeClr val="bg1"/>
                </a:solidFill>
                <a:effectLst/>
              </a:rPr>
              <a:t> of Rangoon University and was moved to the current building complex in </a:t>
            </a:r>
            <a:r>
              <a:rPr lang="en-US" sz="3200" b="0" i="0" dirty="0" err="1">
                <a:solidFill>
                  <a:schemeClr val="bg1"/>
                </a:solidFill>
                <a:effectLst/>
              </a:rPr>
              <a:t>Gyogone</a:t>
            </a:r>
            <a:r>
              <a:rPr lang="en-US" sz="3200" b="0" i="0" dirty="0">
                <a:solidFill>
                  <a:schemeClr val="bg1"/>
                </a:solidFill>
                <a:effectLst/>
              </a:rPr>
              <a:t> built by the </a:t>
            </a:r>
            <a:r>
              <a:rPr lang="en-US" sz="3200" b="0" i="0" u="none" strike="noStrike" dirty="0">
                <a:solidFill>
                  <a:schemeClr val="bg1"/>
                </a:solidFill>
                <a:effectLst/>
                <a:hlinkClick r:id="rId4" tooltip="Soviet Union">
                  <a:extLst>
                    <a:ext uri="{A12FA001-AC4F-418D-AE19-62706E023703}">
                      <ahyp:hlinkClr xmlns:ahyp="http://schemas.microsoft.com/office/drawing/2018/hyperlinkcolor" val="tx"/>
                    </a:ext>
                  </a:extLst>
                </a:hlinkClick>
              </a:rPr>
              <a:t>Soviet Union</a:t>
            </a:r>
            <a:r>
              <a:rPr lang="en-US" sz="3200" b="0" i="0" dirty="0">
                <a:solidFill>
                  <a:schemeClr val="bg1"/>
                </a:solidFill>
                <a:effectLst/>
              </a:rPr>
              <a:t>.</a:t>
            </a:r>
          </a:p>
          <a:p>
            <a:pPr marL="571500" indent="-571500" algn="just">
              <a:buFont typeface="Arial" panose="020B0604020202020204" pitchFamily="34" charset="0"/>
              <a:buChar char="•"/>
            </a:pPr>
            <a:r>
              <a:rPr lang="en-US" sz="3200" b="0" i="0" dirty="0">
                <a:solidFill>
                  <a:schemeClr val="bg1"/>
                </a:solidFill>
                <a:effectLst/>
              </a:rPr>
              <a:t>In 1964, BIT was renamed </a:t>
            </a:r>
            <a:r>
              <a:rPr lang="en-US" sz="3200" b="1" i="0" dirty="0">
                <a:solidFill>
                  <a:schemeClr val="bg1"/>
                </a:solidFill>
                <a:effectLst/>
              </a:rPr>
              <a:t>Rangoon Institute of Technology (RIT)</a:t>
            </a:r>
            <a:endParaRPr lang="en-US" sz="3200" dirty="0">
              <a:solidFill>
                <a:schemeClr val="bg1"/>
              </a:solidFill>
            </a:endParaRPr>
          </a:p>
          <a:p>
            <a:pPr marL="571500" indent="-571500" algn="just">
              <a:buFont typeface="Arial" panose="020B0604020202020204" pitchFamily="34" charset="0"/>
              <a:buChar char="•"/>
            </a:pPr>
            <a:r>
              <a:rPr lang="en-US" sz="3200" b="0" i="0" dirty="0">
                <a:solidFill>
                  <a:schemeClr val="bg1"/>
                </a:solidFill>
                <a:effectLst/>
              </a:rPr>
              <a:t>The university was renamed Yangon Institute of Technology (YIT) in 1990 and was placed under the Ministry of Science and Technology in 1997. In 1998, the name of the university was changed to Yangon Technological University (YTU). </a:t>
            </a:r>
          </a:p>
          <a:p>
            <a:pPr marL="571500" indent="-571500" algn="just">
              <a:buFont typeface="Arial" panose="020B0604020202020204" pitchFamily="34" charset="0"/>
              <a:buChar char="•"/>
            </a:pPr>
            <a:r>
              <a:rPr lang="en-US" sz="3200" dirty="0">
                <a:solidFill>
                  <a:schemeClr val="bg1"/>
                </a:solidFill>
              </a:rPr>
              <a:t>Ministry of Science and Technology was formed in 2nd Oct 1996 and formal engineering academic was break down into 3 phases ( Diploma Level , </a:t>
            </a:r>
            <a:r>
              <a:rPr lang="en-US" sz="3200" dirty="0" err="1">
                <a:solidFill>
                  <a:schemeClr val="bg1"/>
                </a:solidFill>
              </a:rPr>
              <a:t>B.Tech</a:t>
            </a:r>
            <a:r>
              <a:rPr lang="en-US" sz="3200" dirty="0">
                <a:solidFill>
                  <a:schemeClr val="bg1"/>
                </a:solidFill>
              </a:rPr>
              <a:t> and BE ) . There were 33 local Technological Universities were built up across the country and main campus was closed until 2016.</a:t>
            </a:r>
          </a:p>
        </p:txBody>
      </p:sp>
      <p:sp>
        <p:nvSpPr>
          <p:cNvPr id="3" name="TextBox 2">
            <a:extLst>
              <a:ext uri="{FF2B5EF4-FFF2-40B4-BE49-F238E27FC236}">
                <a16:creationId xmlns:a16="http://schemas.microsoft.com/office/drawing/2014/main" id="{EFB62AF5-2549-F9A0-F1AD-8D75EF95F7A4}"/>
              </a:ext>
            </a:extLst>
          </p:cNvPr>
          <p:cNvSpPr txBox="1"/>
          <p:nvPr/>
        </p:nvSpPr>
        <p:spPr>
          <a:xfrm>
            <a:off x="914400" y="708244"/>
            <a:ext cx="9525000" cy="707886"/>
          </a:xfrm>
          <a:prstGeom prst="rect">
            <a:avLst/>
          </a:prstGeom>
          <a:noFill/>
        </p:spPr>
        <p:txBody>
          <a:bodyPr wrap="square" rtlCol="0">
            <a:spAutoFit/>
          </a:bodyPr>
          <a:lstStyle/>
          <a:p>
            <a:r>
              <a:rPr lang="en-US" sz="4000" b="1" dirty="0">
                <a:solidFill>
                  <a:schemeClr val="bg1"/>
                </a:solidFill>
              </a:rPr>
              <a:t>HISTORY</a:t>
            </a:r>
            <a:endParaRPr lang="en-US" sz="4800" dirty="0">
              <a:solidFill>
                <a:schemeClr val="bg1"/>
              </a:solidFill>
            </a:endParaRPr>
          </a:p>
        </p:txBody>
      </p:sp>
      <p:pic>
        <p:nvPicPr>
          <p:cNvPr id="5" name="Picture 4">
            <a:extLst>
              <a:ext uri="{FF2B5EF4-FFF2-40B4-BE49-F238E27FC236}">
                <a16:creationId xmlns:a16="http://schemas.microsoft.com/office/drawing/2014/main" id="{9A89E456-C568-4D35-CE41-34F3ADF482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226429"/>
            <a:ext cx="1643599" cy="2134911"/>
          </a:xfrm>
          <a:prstGeom prst="rect">
            <a:avLst/>
          </a:prstGeom>
        </p:spPr>
      </p:pic>
      <p:pic>
        <p:nvPicPr>
          <p:cNvPr id="6" name="Picture 5">
            <a:extLst>
              <a:ext uri="{FF2B5EF4-FFF2-40B4-BE49-F238E27FC236}">
                <a16:creationId xmlns:a16="http://schemas.microsoft.com/office/drawing/2014/main" id="{7FFBBCB3-BD19-BB01-B17A-4E5ADAE6F4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5698371"/>
            <a:ext cx="1740110" cy="2362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4" name="TextBox 3">
            <a:extLst>
              <a:ext uri="{FF2B5EF4-FFF2-40B4-BE49-F238E27FC236}">
                <a16:creationId xmlns:a16="http://schemas.microsoft.com/office/drawing/2014/main" id="{019B58C9-C792-D907-EFAA-4943D3A4AE79}"/>
              </a:ext>
            </a:extLst>
          </p:cNvPr>
          <p:cNvSpPr txBox="1"/>
          <p:nvPr/>
        </p:nvSpPr>
        <p:spPr>
          <a:xfrm>
            <a:off x="914400" y="8343900"/>
            <a:ext cx="5450295" cy="523220"/>
          </a:xfrm>
          <a:prstGeom prst="rect">
            <a:avLst/>
          </a:prstGeom>
          <a:noFill/>
        </p:spPr>
        <p:txBody>
          <a:bodyPr wrap="square" rtlCol="0">
            <a:spAutoFit/>
          </a:bodyPr>
          <a:lstStyle/>
          <a:p>
            <a:r>
              <a:rPr lang="en-US" sz="2800" b="1" dirty="0">
                <a:solidFill>
                  <a:schemeClr val="bg1"/>
                </a:solidFill>
              </a:rPr>
              <a:t>OVERVIEW OF RIT COMPLEX</a:t>
            </a:r>
            <a:endParaRPr lang="en-US" sz="2800" b="1" dirty="0"/>
          </a:p>
        </p:txBody>
      </p:sp>
      <p:pic>
        <p:nvPicPr>
          <p:cNvPr id="10" name="Picture 9">
            <a:extLst>
              <a:ext uri="{FF2B5EF4-FFF2-40B4-BE49-F238E27FC236}">
                <a16:creationId xmlns:a16="http://schemas.microsoft.com/office/drawing/2014/main" id="{AEA01034-F4BC-9EF0-0ED6-E34FDBB0F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295" y="0"/>
            <a:ext cx="12075705" cy="9056779"/>
          </a:xfrm>
          <a:prstGeom prst="rect">
            <a:avLst/>
          </a:prstGeom>
        </p:spPr>
      </p:pic>
      <p:sp>
        <p:nvSpPr>
          <p:cNvPr id="11" name="TextBox 10">
            <a:extLst>
              <a:ext uri="{FF2B5EF4-FFF2-40B4-BE49-F238E27FC236}">
                <a16:creationId xmlns:a16="http://schemas.microsoft.com/office/drawing/2014/main" id="{1F633BD4-C249-D5E8-C8F0-04307A95F2C6}"/>
              </a:ext>
            </a:extLst>
          </p:cNvPr>
          <p:cNvSpPr txBox="1"/>
          <p:nvPr/>
        </p:nvSpPr>
        <p:spPr>
          <a:xfrm>
            <a:off x="914400" y="708244"/>
            <a:ext cx="9525000" cy="1323439"/>
          </a:xfrm>
          <a:prstGeom prst="rect">
            <a:avLst/>
          </a:prstGeom>
          <a:noFill/>
        </p:spPr>
        <p:txBody>
          <a:bodyPr wrap="square" rtlCol="0">
            <a:spAutoFit/>
          </a:bodyPr>
          <a:lstStyle/>
          <a:p>
            <a:r>
              <a:rPr lang="en-US" sz="4000" b="1" dirty="0">
                <a:solidFill>
                  <a:schemeClr val="bg1"/>
                </a:solidFill>
              </a:rPr>
              <a:t>MEMORIAL PLACE /</a:t>
            </a:r>
          </a:p>
          <a:p>
            <a:r>
              <a:rPr lang="en-US" sz="4000" b="1" dirty="0">
                <a:solidFill>
                  <a:schemeClr val="bg1"/>
                </a:solidFill>
              </a:rPr>
              <a:t>SENSE OF THE PLACE</a:t>
            </a:r>
            <a:endParaRPr lang="en-US" sz="4800" dirty="0">
              <a:solidFill>
                <a:schemeClr val="bg1"/>
              </a:solidFill>
            </a:endParaRPr>
          </a:p>
        </p:txBody>
      </p:sp>
    </p:spTree>
    <p:extLst>
      <p:ext uri="{BB962C8B-B14F-4D97-AF65-F5344CB8AC3E}">
        <p14:creationId xmlns:p14="http://schemas.microsoft.com/office/powerpoint/2010/main" val="155035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09" y="9074097"/>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6" name="Picture 5">
            <a:extLst>
              <a:ext uri="{FF2B5EF4-FFF2-40B4-BE49-F238E27FC236}">
                <a16:creationId xmlns:a16="http://schemas.microsoft.com/office/drawing/2014/main" id="{7D4D0951-6861-F8D4-BA6E-81AA7E6D0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15207"/>
            <a:ext cx="8991600" cy="4864308"/>
          </a:xfrm>
          <a:prstGeom prst="rect">
            <a:avLst/>
          </a:prstGeom>
        </p:spPr>
      </p:pic>
      <p:sp>
        <p:nvSpPr>
          <p:cNvPr id="5" name="TextBox 4">
            <a:extLst>
              <a:ext uri="{FF2B5EF4-FFF2-40B4-BE49-F238E27FC236}">
                <a16:creationId xmlns:a16="http://schemas.microsoft.com/office/drawing/2014/main" id="{0817E326-1D1D-27E1-3EA0-1CCFF38CC6E4}"/>
              </a:ext>
            </a:extLst>
          </p:cNvPr>
          <p:cNvSpPr txBox="1"/>
          <p:nvPr/>
        </p:nvSpPr>
        <p:spPr>
          <a:xfrm>
            <a:off x="506556" y="7847267"/>
            <a:ext cx="12249307" cy="1785104"/>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Built in 1958</a:t>
            </a:r>
          </a:p>
          <a:p>
            <a:pPr marL="457200" indent="-457200">
              <a:buFont typeface="Arial" panose="020B0604020202020204" pitchFamily="34" charset="0"/>
              <a:buChar char="•"/>
            </a:pPr>
            <a:r>
              <a:rPr lang="en-US" sz="2800" dirty="0">
                <a:solidFill>
                  <a:schemeClr val="bg1"/>
                </a:solidFill>
              </a:rPr>
              <a:t>Architectural design by Soviet Architect Pavel </a:t>
            </a:r>
            <a:r>
              <a:rPr lang="en-US" sz="2800" dirty="0" err="1">
                <a:solidFill>
                  <a:schemeClr val="bg1"/>
                </a:solidFill>
              </a:rPr>
              <a:t>Steniushin</a:t>
            </a:r>
            <a:r>
              <a:rPr lang="en-US" sz="2800" dirty="0">
                <a:solidFill>
                  <a:schemeClr val="bg1"/>
                </a:solidFill>
              </a:rPr>
              <a:t>.</a:t>
            </a:r>
            <a:endParaRPr lang="en-US" sz="2800" spc="284"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8" name="TextBox 7">
            <a:extLst>
              <a:ext uri="{FF2B5EF4-FFF2-40B4-BE49-F238E27FC236}">
                <a16:creationId xmlns:a16="http://schemas.microsoft.com/office/drawing/2014/main" id="{73066D3B-451A-56CE-7077-8BCECEC27F77}"/>
              </a:ext>
            </a:extLst>
          </p:cNvPr>
          <p:cNvSpPr txBox="1"/>
          <p:nvPr/>
        </p:nvSpPr>
        <p:spPr>
          <a:xfrm>
            <a:off x="637309" y="1758111"/>
            <a:ext cx="5450295" cy="523220"/>
          </a:xfrm>
          <a:prstGeom prst="rect">
            <a:avLst/>
          </a:prstGeom>
          <a:noFill/>
        </p:spPr>
        <p:txBody>
          <a:bodyPr wrap="square" rtlCol="0">
            <a:spAutoFit/>
          </a:bodyPr>
          <a:lstStyle/>
          <a:p>
            <a:r>
              <a:rPr lang="en-US" sz="2800" b="1" dirty="0">
                <a:solidFill>
                  <a:schemeClr val="bg1"/>
                </a:solidFill>
              </a:rPr>
              <a:t>MAIN BUILDING</a:t>
            </a:r>
            <a:endParaRPr lang="en-US" sz="2800" b="1" dirty="0"/>
          </a:p>
        </p:txBody>
      </p:sp>
      <p:pic>
        <p:nvPicPr>
          <p:cNvPr id="10" name="Picture 9">
            <a:extLst>
              <a:ext uri="{FF2B5EF4-FFF2-40B4-BE49-F238E27FC236}">
                <a16:creationId xmlns:a16="http://schemas.microsoft.com/office/drawing/2014/main" id="{1E6EA38E-0FF4-7615-14C8-2C27E5854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2515207"/>
            <a:ext cx="7477282" cy="4975791"/>
          </a:xfrm>
          <a:prstGeom prst="rect">
            <a:avLst/>
          </a:prstGeom>
        </p:spPr>
      </p:pic>
      <p:sp>
        <p:nvSpPr>
          <p:cNvPr id="3" name="TextBox 2">
            <a:extLst>
              <a:ext uri="{FF2B5EF4-FFF2-40B4-BE49-F238E27FC236}">
                <a16:creationId xmlns:a16="http://schemas.microsoft.com/office/drawing/2014/main" id="{09E69E2A-E2F5-992D-873C-673A350E9A2C}"/>
              </a:ext>
            </a:extLst>
          </p:cNvPr>
          <p:cNvSpPr txBox="1"/>
          <p:nvPr/>
        </p:nvSpPr>
        <p:spPr>
          <a:xfrm>
            <a:off x="914400" y="708244"/>
            <a:ext cx="12877800" cy="707886"/>
          </a:xfrm>
          <a:prstGeom prst="rect">
            <a:avLst/>
          </a:prstGeom>
          <a:noFill/>
        </p:spPr>
        <p:txBody>
          <a:bodyPr wrap="square" rtlCol="0">
            <a:spAutoFit/>
          </a:bodyPr>
          <a:lstStyle/>
          <a:p>
            <a:r>
              <a:rPr lang="en-US" sz="4000" b="1" dirty="0">
                <a:solidFill>
                  <a:schemeClr val="bg1"/>
                </a:solidFill>
              </a:rPr>
              <a:t>MEMORIAL PLACE / SENSE OF THE PLACE</a:t>
            </a:r>
            <a:endParaRPr lang="en-US" sz="4800" dirty="0">
              <a:solidFill>
                <a:schemeClr val="bg1"/>
              </a:solidFill>
            </a:endParaRPr>
          </a:p>
        </p:txBody>
      </p:sp>
    </p:spTree>
    <p:extLst>
      <p:ext uri="{BB962C8B-B14F-4D97-AF65-F5344CB8AC3E}">
        <p14:creationId xmlns:p14="http://schemas.microsoft.com/office/powerpoint/2010/main" val="74150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09" y="9074097"/>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3" name="TextBox 2">
            <a:extLst>
              <a:ext uri="{FF2B5EF4-FFF2-40B4-BE49-F238E27FC236}">
                <a16:creationId xmlns:a16="http://schemas.microsoft.com/office/drawing/2014/main" id="{6414D484-B417-C2AB-87FE-6F5376EC20FF}"/>
              </a:ext>
            </a:extLst>
          </p:cNvPr>
          <p:cNvSpPr txBox="1"/>
          <p:nvPr/>
        </p:nvSpPr>
        <p:spPr>
          <a:xfrm>
            <a:off x="3007905" y="7734300"/>
            <a:ext cx="5450295" cy="523220"/>
          </a:xfrm>
          <a:prstGeom prst="rect">
            <a:avLst/>
          </a:prstGeom>
          <a:noFill/>
        </p:spPr>
        <p:txBody>
          <a:bodyPr wrap="square" rtlCol="0">
            <a:spAutoFit/>
          </a:bodyPr>
          <a:lstStyle/>
          <a:p>
            <a:r>
              <a:rPr lang="en-US" sz="2800" b="1" dirty="0">
                <a:solidFill>
                  <a:schemeClr val="bg1"/>
                </a:solidFill>
              </a:rPr>
              <a:t>MAIN BUILDING</a:t>
            </a:r>
            <a:endParaRPr lang="en-US" sz="2800" b="1" dirty="0"/>
          </a:p>
        </p:txBody>
      </p:sp>
      <p:pic>
        <p:nvPicPr>
          <p:cNvPr id="8" name="Picture 7">
            <a:extLst>
              <a:ext uri="{FF2B5EF4-FFF2-40B4-BE49-F238E27FC236}">
                <a16:creationId xmlns:a16="http://schemas.microsoft.com/office/drawing/2014/main" id="{D0D3F2C4-3312-F58F-FD43-8F61793F6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9800" y="2095500"/>
            <a:ext cx="4140956" cy="6208403"/>
          </a:xfrm>
          <a:prstGeom prst="rect">
            <a:avLst/>
          </a:prstGeom>
        </p:spPr>
      </p:pic>
      <p:pic>
        <p:nvPicPr>
          <p:cNvPr id="10" name="Picture 9">
            <a:extLst>
              <a:ext uri="{FF2B5EF4-FFF2-40B4-BE49-F238E27FC236}">
                <a16:creationId xmlns:a16="http://schemas.microsoft.com/office/drawing/2014/main" id="{397750AB-D537-446D-995F-1F0356C41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800" y="2095500"/>
            <a:ext cx="4140956" cy="6208403"/>
          </a:xfrm>
          <a:prstGeom prst="rect">
            <a:avLst/>
          </a:prstGeom>
        </p:spPr>
      </p:pic>
      <p:pic>
        <p:nvPicPr>
          <p:cNvPr id="12" name="Picture 11">
            <a:extLst>
              <a:ext uri="{FF2B5EF4-FFF2-40B4-BE49-F238E27FC236}">
                <a16:creationId xmlns:a16="http://schemas.microsoft.com/office/drawing/2014/main" id="{2F13CCED-09B0-5D68-9B11-91A71F6813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646" y="2095500"/>
            <a:ext cx="7406807" cy="4940282"/>
          </a:xfrm>
          <a:prstGeom prst="rect">
            <a:avLst/>
          </a:prstGeom>
        </p:spPr>
      </p:pic>
      <p:sp>
        <p:nvSpPr>
          <p:cNvPr id="4" name="TextBox 3">
            <a:extLst>
              <a:ext uri="{FF2B5EF4-FFF2-40B4-BE49-F238E27FC236}">
                <a16:creationId xmlns:a16="http://schemas.microsoft.com/office/drawing/2014/main" id="{52A00BA2-5A45-AF0C-DB1D-AB30425548BA}"/>
              </a:ext>
            </a:extLst>
          </p:cNvPr>
          <p:cNvSpPr txBox="1"/>
          <p:nvPr/>
        </p:nvSpPr>
        <p:spPr>
          <a:xfrm>
            <a:off x="914400" y="708244"/>
            <a:ext cx="12877800" cy="707886"/>
          </a:xfrm>
          <a:prstGeom prst="rect">
            <a:avLst/>
          </a:prstGeom>
          <a:noFill/>
        </p:spPr>
        <p:txBody>
          <a:bodyPr wrap="square" rtlCol="0">
            <a:spAutoFit/>
          </a:bodyPr>
          <a:lstStyle/>
          <a:p>
            <a:r>
              <a:rPr lang="en-US" sz="4000" b="1" dirty="0">
                <a:solidFill>
                  <a:schemeClr val="bg1"/>
                </a:solidFill>
              </a:rPr>
              <a:t>MEMORIAL PLACE / SENSE OF THE PLACE</a:t>
            </a:r>
            <a:endParaRPr lang="en-US" sz="4800" dirty="0">
              <a:solidFill>
                <a:schemeClr val="bg1"/>
              </a:solidFill>
            </a:endParaRPr>
          </a:p>
        </p:txBody>
      </p:sp>
    </p:spTree>
    <p:extLst>
      <p:ext uri="{BB962C8B-B14F-4D97-AF65-F5344CB8AC3E}">
        <p14:creationId xmlns:p14="http://schemas.microsoft.com/office/powerpoint/2010/main" val="314431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09" y="9074097"/>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5" name="Picture 4">
            <a:extLst>
              <a:ext uri="{FF2B5EF4-FFF2-40B4-BE49-F238E27FC236}">
                <a16:creationId xmlns:a16="http://schemas.microsoft.com/office/drawing/2014/main" id="{84375BAA-BC39-B81F-3E78-9752F1431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824" y="2379984"/>
            <a:ext cx="8997176" cy="5989786"/>
          </a:xfrm>
          <a:prstGeom prst="rect">
            <a:avLst/>
          </a:prstGeom>
        </p:spPr>
      </p:pic>
      <p:sp>
        <p:nvSpPr>
          <p:cNvPr id="9" name="TextBox 8">
            <a:extLst>
              <a:ext uri="{FF2B5EF4-FFF2-40B4-BE49-F238E27FC236}">
                <a16:creationId xmlns:a16="http://schemas.microsoft.com/office/drawing/2014/main" id="{0A92280C-5E8B-6504-9DFA-181A455B10A5}"/>
              </a:ext>
            </a:extLst>
          </p:cNvPr>
          <p:cNvSpPr txBox="1"/>
          <p:nvPr/>
        </p:nvSpPr>
        <p:spPr>
          <a:xfrm>
            <a:off x="3200400" y="8550877"/>
            <a:ext cx="5450295" cy="523220"/>
          </a:xfrm>
          <a:prstGeom prst="rect">
            <a:avLst/>
          </a:prstGeom>
          <a:noFill/>
        </p:spPr>
        <p:txBody>
          <a:bodyPr wrap="square" rtlCol="0">
            <a:spAutoFit/>
          </a:bodyPr>
          <a:lstStyle/>
          <a:p>
            <a:r>
              <a:rPr lang="en-US" sz="2800" b="1" dirty="0">
                <a:solidFill>
                  <a:schemeClr val="bg1"/>
                </a:solidFill>
              </a:rPr>
              <a:t>AW BAR STREET </a:t>
            </a:r>
            <a:r>
              <a:rPr lang="en-US" sz="2400" b="1" dirty="0">
                <a:solidFill>
                  <a:schemeClr val="bg1"/>
                </a:solidFill>
              </a:rPr>
              <a:t>(</a:t>
            </a:r>
            <a:r>
              <a:rPr lang="en-US" sz="2400" b="1" dirty="0" err="1">
                <a:solidFill>
                  <a:schemeClr val="bg1"/>
                </a:solidFill>
              </a:rPr>
              <a:t>ဩဘာလမ်း</a:t>
            </a:r>
            <a:r>
              <a:rPr lang="en-US" sz="2400" b="1" dirty="0">
                <a:solidFill>
                  <a:schemeClr val="bg1"/>
                </a:solidFill>
              </a:rPr>
              <a:t>)</a:t>
            </a:r>
            <a:endParaRPr lang="en-US" sz="2400" b="1" dirty="0"/>
          </a:p>
        </p:txBody>
      </p:sp>
      <p:pic>
        <p:nvPicPr>
          <p:cNvPr id="3" name="Picture 2">
            <a:extLst>
              <a:ext uri="{FF2B5EF4-FFF2-40B4-BE49-F238E27FC236}">
                <a16:creationId xmlns:a16="http://schemas.microsoft.com/office/drawing/2014/main" id="{57F061E1-B213-6EC8-464F-7E056D174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420" y="120597"/>
            <a:ext cx="5969000" cy="8953500"/>
          </a:xfrm>
          <a:prstGeom prst="rect">
            <a:avLst/>
          </a:prstGeom>
        </p:spPr>
      </p:pic>
      <p:sp>
        <p:nvSpPr>
          <p:cNvPr id="4" name="TextBox 3">
            <a:extLst>
              <a:ext uri="{FF2B5EF4-FFF2-40B4-BE49-F238E27FC236}">
                <a16:creationId xmlns:a16="http://schemas.microsoft.com/office/drawing/2014/main" id="{3EF6D5BF-9971-F456-9228-D9354761FC45}"/>
              </a:ext>
            </a:extLst>
          </p:cNvPr>
          <p:cNvSpPr txBox="1"/>
          <p:nvPr/>
        </p:nvSpPr>
        <p:spPr>
          <a:xfrm>
            <a:off x="914400" y="708244"/>
            <a:ext cx="12877800" cy="707886"/>
          </a:xfrm>
          <a:prstGeom prst="rect">
            <a:avLst/>
          </a:prstGeom>
          <a:noFill/>
        </p:spPr>
        <p:txBody>
          <a:bodyPr wrap="square" rtlCol="0">
            <a:spAutoFit/>
          </a:bodyPr>
          <a:lstStyle/>
          <a:p>
            <a:r>
              <a:rPr lang="en-US" sz="4000" b="1" dirty="0">
                <a:solidFill>
                  <a:schemeClr val="bg1"/>
                </a:solidFill>
              </a:rPr>
              <a:t>MEMORIAL PLACE / SENSE OF THE PLACE</a:t>
            </a:r>
            <a:endParaRPr lang="en-US" sz="4800" dirty="0">
              <a:solidFill>
                <a:schemeClr val="bg1"/>
              </a:solidFill>
            </a:endParaRPr>
          </a:p>
        </p:txBody>
      </p:sp>
    </p:spTree>
    <p:extLst>
      <p:ext uri="{BB962C8B-B14F-4D97-AF65-F5344CB8AC3E}">
        <p14:creationId xmlns:p14="http://schemas.microsoft.com/office/powerpoint/2010/main" val="182955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09" y="9074097"/>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8" name="TextBox 7">
            <a:extLst>
              <a:ext uri="{FF2B5EF4-FFF2-40B4-BE49-F238E27FC236}">
                <a16:creationId xmlns:a16="http://schemas.microsoft.com/office/drawing/2014/main" id="{9FBB915B-DC76-2C36-2DB7-9CEA8FFD17A4}"/>
              </a:ext>
            </a:extLst>
          </p:cNvPr>
          <p:cNvSpPr txBox="1"/>
          <p:nvPr/>
        </p:nvSpPr>
        <p:spPr>
          <a:xfrm>
            <a:off x="7467600" y="7842192"/>
            <a:ext cx="5450295" cy="523220"/>
          </a:xfrm>
          <a:prstGeom prst="rect">
            <a:avLst/>
          </a:prstGeom>
          <a:noFill/>
        </p:spPr>
        <p:txBody>
          <a:bodyPr wrap="square" rtlCol="0">
            <a:spAutoFit/>
          </a:bodyPr>
          <a:lstStyle/>
          <a:p>
            <a:r>
              <a:rPr lang="en-US" sz="2800" b="1" dirty="0">
                <a:solidFill>
                  <a:schemeClr val="bg1"/>
                </a:solidFill>
              </a:rPr>
              <a:t>UNIVERSITY’ SQUARE</a:t>
            </a:r>
            <a:endParaRPr lang="en-US" sz="2400" b="1" dirty="0"/>
          </a:p>
        </p:txBody>
      </p:sp>
      <p:pic>
        <p:nvPicPr>
          <p:cNvPr id="10" name="Picture 9">
            <a:extLst>
              <a:ext uri="{FF2B5EF4-FFF2-40B4-BE49-F238E27FC236}">
                <a16:creationId xmlns:a16="http://schemas.microsoft.com/office/drawing/2014/main" id="{E8F84B9D-49FC-6289-ACCE-CB82325EC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0" y="2134783"/>
            <a:ext cx="9067800" cy="5077968"/>
          </a:xfrm>
          <a:prstGeom prst="rect">
            <a:avLst/>
          </a:prstGeom>
        </p:spPr>
      </p:pic>
      <p:pic>
        <p:nvPicPr>
          <p:cNvPr id="6" name="Picture 5">
            <a:extLst>
              <a:ext uri="{FF2B5EF4-FFF2-40B4-BE49-F238E27FC236}">
                <a16:creationId xmlns:a16="http://schemas.microsoft.com/office/drawing/2014/main" id="{50739B18-64AF-ED4E-D5EE-19222607D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027" y="2045571"/>
            <a:ext cx="6889573" cy="5167180"/>
          </a:xfrm>
          <a:prstGeom prst="rect">
            <a:avLst/>
          </a:prstGeom>
        </p:spPr>
      </p:pic>
      <p:sp>
        <p:nvSpPr>
          <p:cNvPr id="3" name="TextBox 2">
            <a:extLst>
              <a:ext uri="{FF2B5EF4-FFF2-40B4-BE49-F238E27FC236}">
                <a16:creationId xmlns:a16="http://schemas.microsoft.com/office/drawing/2014/main" id="{2CD27929-966E-1DB8-27DB-9FFDA1EB4BB8}"/>
              </a:ext>
            </a:extLst>
          </p:cNvPr>
          <p:cNvSpPr txBox="1"/>
          <p:nvPr/>
        </p:nvSpPr>
        <p:spPr>
          <a:xfrm>
            <a:off x="914400" y="708244"/>
            <a:ext cx="12877800" cy="707886"/>
          </a:xfrm>
          <a:prstGeom prst="rect">
            <a:avLst/>
          </a:prstGeom>
          <a:noFill/>
        </p:spPr>
        <p:txBody>
          <a:bodyPr wrap="square" rtlCol="0">
            <a:spAutoFit/>
          </a:bodyPr>
          <a:lstStyle/>
          <a:p>
            <a:r>
              <a:rPr lang="en-US" sz="4000" b="1" dirty="0">
                <a:solidFill>
                  <a:schemeClr val="bg1"/>
                </a:solidFill>
              </a:rPr>
              <a:t>MEMORIAL PLACE / SENSE OF THE PLACE</a:t>
            </a:r>
            <a:endParaRPr lang="en-US" sz="4800" dirty="0">
              <a:solidFill>
                <a:schemeClr val="bg1"/>
              </a:solidFill>
            </a:endParaRPr>
          </a:p>
        </p:txBody>
      </p:sp>
    </p:spTree>
    <p:extLst>
      <p:ext uri="{BB962C8B-B14F-4D97-AF65-F5344CB8AC3E}">
        <p14:creationId xmlns:p14="http://schemas.microsoft.com/office/powerpoint/2010/main" val="61257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09" y="9074097"/>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8" name="TextBox 7">
            <a:extLst>
              <a:ext uri="{FF2B5EF4-FFF2-40B4-BE49-F238E27FC236}">
                <a16:creationId xmlns:a16="http://schemas.microsoft.com/office/drawing/2014/main" id="{9FBB915B-DC76-2C36-2DB7-9CEA8FFD17A4}"/>
              </a:ext>
            </a:extLst>
          </p:cNvPr>
          <p:cNvSpPr txBox="1"/>
          <p:nvPr/>
        </p:nvSpPr>
        <p:spPr>
          <a:xfrm>
            <a:off x="11811000" y="4943109"/>
            <a:ext cx="6248400" cy="1384995"/>
          </a:xfrm>
          <a:prstGeom prst="rect">
            <a:avLst/>
          </a:prstGeom>
          <a:noFill/>
        </p:spPr>
        <p:txBody>
          <a:bodyPr wrap="square" rtlCol="0">
            <a:spAutoFit/>
          </a:bodyPr>
          <a:lstStyle/>
          <a:p>
            <a:pPr algn="ctr"/>
            <a:r>
              <a:rPr lang="en-US" sz="2800" b="1" dirty="0">
                <a:solidFill>
                  <a:schemeClr val="bg1"/>
                </a:solidFill>
              </a:rPr>
              <a:t>YAGON URBAN HERITAGE</a:t>
            </a:r>
          </a:p>
          <a:p>
            <a:pPr algn="ctr"/>
            <a:r>
              <a:rPr lang="en-US" sz="2800" b="1" dirty="0">
                <a:solidFill>
                  <a:schemeClr val="bg1"/>
                </a:solidFill>
              </a:rPr>
              <a:t>BY</a:t>
            </a:r>
          </a:p>
          <a:p>
            <a:pPr algn="ctr"/>
            <a:r>
              <a:rPr lang="en-US" sz="2800" b="1" dirty="0">
                <a:solidFill>
                  <a:srgbClr val="3333CC"/>
                </a:solidFill>
              </a:rPr>
              <a:t>YANGON HERITAGE TRUST</a:t>
            </a:r>
            <a:endParaRPr lang="en-US" sz="2400" b="1" dirty="0">
              <a:solidFill>
                <a:srgbClr val="3333CC"/>
              </a:solidFill>
            </a:endParaRPr>
          </a:p>
        </p:txBody>
      </p:sp>
      <p:pic>
        <p:nvPicPr>
          <p:cNvPr id="5" name="Picture 4">
            <a:extLst>
              <a:ext uri="{FF2B5EF4-FFF2-40B4-BE49-F238E27FC236}">
                <a16:creationId xmlns:a16="http://schemas.microsoft.com/office/drawing/2014/main" id="{4487078B-F7AE-CA59-E4C9-739E067C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0779" y="6768429"/>
            <a:ext cx="1230221" cy="1230221"/>
          </a:xfrm>
          <a:prstGeom prst="rect">
            <a:avLst/>
          </a:prstGeom>
        </p:spPr>
      </p:pic>
      <p:pic>
        <p:nvPicPr>
          <p:cNvPr id="9" name="Picture 8">
            <a:extLst>
              <a:ext uri="{FF2B5EF4-FFF2-40B4-BE49-F238E27FC236}">
                <a16:creationId xmlns:a16="http://schemas.microsoft.com/office/drawing/2014/main" id="{59496F1C-A754-3C60-2EDC-813BF1BD172D}"/>
              </a:ext>
            </a:extLst>
          </p:cNvPr>
          <p:cNvPicPr>
            <a:picLocks noChangeAspect="1"/>
          </p:cNvPicPr>
          <p:nvPr/>
        </p:nvPicPr>
        <p:blipFill rotWithShape="1">
          <a:blip r:embed="rId4">
            <a:extLst>
              <a:ext uri="{28A0092B-C50C-407E-A947-70E740481C1C}">
                <a14:useLocalDpi xmlns:a14="http://schemas.microsoft.com/office/drawing/2010/main" val="0"/>
              </a:ext>
            </a:extLst>
          </a:blip>
          <a:srcRect l="5555"/>
          <a:stretch/>
        </p:blipFill>
        <p:spPr>
          <a:xfrm>
            <a:off x="8596661" y="2476500"/>
            <a:ext cx="3823939" cy="5398502"/>
          </a:xfrm>
          <a:prstGeom prst="rect">
            <a:avLst/>
          </a:prstGeom>
        </p:spPr>
      </p:pic>
      <p:pic>
        <p:nvPicPr>
          <p:cNvPr id="12" name="Picture 11">
            <a:extLst>
              <a:ext uri="{FF2B5EF4-FFF2-40B4-BE49-F238E27FC236}">
                <a16:creationId xmlns:a16="http://schemas.microsoft.com/office/drawing/2014/main" id="{46BBF44D-BC85-547F-66CB-AB7FA6FB05C7}"/>
              </a:ext>
            </a:extLst>
          </p:cNvPr>
          <p:cNvPicPr>
            <a:picLocks noChangeAspect="1"/>
          </p:cNvPicPr>
          <p:nvPr/>
        </p:nvPicPr>
        <p:blipFill rotWithShape="1">
          <a:blip r:embed="rId5">
            <a:extLst>
              <a:ext uri="{28A0092B-C50C-407E-A947-70E740481C1C}">
                <a14:useLocalDpi xmlns:a14="http://schemas.microsoft.com/office/drawing/2010/main" val="0"/>
              </a:ext>
            </a:extLst>
          </a:blip>
          <a:srcRect t="4691"/>
          <a:stretch/>
        </p:blipFill>
        <p:spPr>
          <a:xfrm>
            <a:off x="541942" y="2476500"/>
            <a:ext cx="7552246" cy="5398503"/>
          </a:xfrm>
          <a:prstGeom prst="rect">
            <a:avLst/>
          </a:prstGeom>
        </p:spPr>
      </p:pic>
      <p:pic>
        <p:nvPicPr>
          <p:cNvPr id="14" name="Picture 13">
            <a:extLst>
              <a:ext uri="{FF2B5EF4-FFF2-40B4-BE49-F238E27FC236}">
                <a16:creationId xmlns:a16="http://schemas.microsoft.com/office/drawing/2014/main" id="{D0207DDC-2D08-C7CE-B955-7D926D2946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11585" y="1204738"/>
            <a:ext cx="3200015" cy="3374806"/>
          </a:xfrm>
          <a:prstGeom prst="rect">
            <a:avLst/>
          </a:prstGeom>
        </p:spPr>
      </p:pic>
      <p:sp>
        <p:nvSpPr>
          <p:cNvPr id="3" name="TextBox 2">
            <a:extLst>
              <a:ext uri="{FF2B5EF4-FFF2-40B4-BE49-F238E27FC236}">
                <a16:creationId xmlns:a16="http://schemas.microsoft.com/office/drawing/2014/main" id="{7D34163A-30CA-BCC4-0AFD-E5744007B661}"/>
              </a:ext>
            </a:extLst>
          </p:cNvPr>
          <p:cNvSpPr txBox="1"/>
          <p:nvPr/>
        </p:nvSpPr>
        <p:spPr>
          <a:xfrm>
            <a:off x="914400" y="708244"/>
            <a:ext cx="12877800" cy="707886"/>
          </a:xfrm>
          <a:prstGeom prst="rect">
            <a:avLst/>
          </a:prstGeom>
          <a:noFill/>
        </p:spPr>
        <p:txBody>
          <a:bodyPr wrap="square" rtlCol="0">
            <a:spAutoFit/>
          </a:bodyPr>
          <a:lstStyle/>
          <a:p>
            <a:r>
              <a:rPr lang="en-US" sz="4000" b="1" dirty="0">
                <a:solidFill>
                  <a:schemeClr val="bg1"/>
                </a:solidFill>
              </a:rPr>
              <a:t>MEMORIAL PLACE / SENSE OF THE PLACE</a:t>
            </a:r>
            <a:endParaRPr lang="en-US" sz="4800" dirty="0">
              <a:solidFill>
                <a:schemeClr val="bg1"/>
              </a:solidFill>
            </a:endParaRPr>
          </a:p>
        </p:txBody>
      </p:sp>
    </p:spTree>
    <p:extLst>
      <p:ext uri="{BB962C8B-B14F-4D97-AF65-F5344CB8AC3E}">
        <p14:creationId xmlns:p14="http://schemas.microsoft.com/office/powerpoint/2010/main" val="2308475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413</Words>
  <Application>Microsoft Office PowerPoint</Application>
  <PresentationFormat>Custom</PresentationFormat>
  <Paragraphs>70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DM Sans</vt:lpstr>
      <vt:lpstr>Oswald Bold</vt: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[optional: subtitle</dc:title>
  <dc:creator>User</dc:creator>
  <cp:lastModifiedBy>Aung Zaw Oo</cp:lastModifiedBy>
  <cp:revision>44</cp:revision>
  <dcterms:created xsi:type="dcterms:W3CDTF">2006-08-16T00:00:00Z</dcterms:created>
  <dcterms:modified xsi:type="dcterms:W3CDTF">2023-07-18T11:07:26Z</dcterms:modified>
  <dc:identifier>DAFnmuNG-u0</dc:identifier>
</cp:coreProperties>
</file>